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Lst>
  <p:notesMasterIdLst>
    <p:notesMasterId r:id="rId224"/>
  </p:notesMasterIdLst>
  <p:handoutMasterIdLst>
    <p:handoutMasterId r:id="rId225"/>
  </p:handoutMasterIdLst>
  <p:sldIdLst>
    <p:sldId id="316" r:id="rId5"/>
    <p:sldId id="403" r:id="rId6"/>
    <p:sldId id="432" r:id="rId7"/>
    <p:sldId id="433" r:id="rId8"/>
    <p:sldId id="404" r:id="rId9"/>
    <p:sldId id="541" r:id="rId10"/>
    <p:sldId id="542" r:id="rId11"/>
    <p:sldId id="410" r:id="rId12"/>
    <p:sldId id="411" r:id="rId13"/>
    <p:sldId id="405" r:id="rId14"/>
    <p:sldId id="435" r:id="rId15"/>
    <p:sldId id="406" r:id="rId16"/>
    <p:sldId id="407" r:id="rId17"/>
    <p:sldId id="430" r:id="rId18"/>
    <p:sldId id="409" r:id="rId19"/>
    <p:sldId id="412" r:id="rId20"/>
    <p:sldId id="544" r:id="rId21"/>
    <p:sldId id="543" r:id="rId22"/>
    <p:sldId id="569" r:id="rId23"/>
    <p:sldId id="570" r:id="rId24"/>
    <p:sldId id="568" r:id="rId25"/>
    <p:sldId id="547" r:id="rId26"/>
    <p:sldId id="548" r:id="rId27"/>
    <p:sldId id="549" r:id="rId28"/>
    <p:sldId id="550" r:id="rId29"/>
    <p:sldId id="564" r:id="rId30"/>
    <p:sldId id="624" r:id="rId31"/>
    <p:sldId id="623" r:id="rId32"/>
    <p:sldId id="551" r:id="rId33"/>
    <p:sldId id="552" r:id="rId34"/>
    <p:sldId id="553" r:id="rId35"/>
    <p:sldId id="419" r:id="rId36"/>
    <p:sldId id="556" r:id="rId37"/>
    <p:sldId id="413" r:id="rId38"/>
    <p:sldId id="545" r:id="rId39"/>
    <p:sldId id="437" r:id="rId40"/>
    <p:sldId id="546" r:id="rId41"/>
    <p:sldId id="554" r:id="rId42"/>
    <p:sldId id="555" r:id="rId43"/>
    <p:sldId id="439" r:id="rId44"/>
    <p:sldId id="530" r:id="rId45"/>
    <p:sldId id="519" r:id="rId46"/>
    <p:sldId id="520" r:id="rId47"/>
    <p:sldId id="521" r:id="rId48"/>
    <p:sldId id="438" r:id="rId49"/>
    <p:sldId id="440" r:id="rId50"/>
    <p:sldId id="442" r:id="rId51"/>
    <p:sldId id="441" r:id="rId52"/>
    <p:sldId id="443" r:id="rId53"/>
    <p:sldId id="444" r:id="rId54"/>
    <p:sldId id="414" r:id="rId55"/>
    <p:sldId id="557" r:id="rId56"/>
    <p:sldId id="448" r:id="rId57"/>
    <p:sldId id="572" r:id="rId58"/>
    <p:sldId id="573" r:id="rId59"/>
    <p:sldId id="571" r:id="rId60"/>
    <p:sldId id="415" r:id="rId61"/>
    <p:sldId id="445" r:id="rId62"/>
    <p:sldId id="446" r:id="rId63"/>
    <p:sldId id="447" r:id="rId64"/>
    <p:sldId id="449" r:id="rId65"/>
    <p:sldId id="450" r:id="rId66"/>
    <p:sldId id="483" r:id="rId67"/>
    <p:sldId id="484" r:id="rId68"/>
    <p:sldId id="522" r:id="rId69"/>
    <p:sldId id="485" r:id="rId70"/>
    <p:sldId id="486" r:id="rId71"/>
    <p:sldId id="487" r:id="rId72"/>
    <p:sldId id="488" r:id="rId73"/>
    <p:sldId id="489" r:id="rId74"/>
    <p:sldId id="490" r:id="rId75"/>
    <p:sldId id="491" r:id="rId76"/>
    <p:sldId id="416" r:id="rId77"/>
    <p:sldId id="417" r:id="rId78"/>
    <p:sldId id="500" r:id="rId79"/>
    <p:sldId id="418" r:id="rId80"/>
    <p:sldId id="523" r:id="rId81"/>
    <p:sldId id="524" r:id="rId82"/>
    <p:sldId id="529" r:id="rId83"/>
    <p:sldId id="525" r:id="rId84"/>
    <p:sldId id="526" r:id="rId85"/>
    <p:sldId id="527" r:id="rId86"/>
    <p:sldId id="528" r:id="rId87"/>
    <p:sldId id="492" r:id="rId88"/>
    <p:sldId id="493" r:id="rId89"/>
    <p:sldId id="494" r:id="rId90"/>
    <p:sldId id="495" r:id="rId91"/>
    <p:sldId id="496" r:id="rId92"/>
    <p:sldId id="497" r:id="rId93"/>
    <p:sldId id="498" r:id="rId94"/>
    <p:sldId id="499" r:id="rId95"/>
    <p:sldId id="420" r:id="rId96"/>
    <p:sldId id="421" r:id="rId97"/>
    <p:sldId id="422" r:id="rId98"/>
    <p:sldId id="424" r:id="rId99"/>
    <p:sldId id="451" r:id="rId100"/>
    <p:sldId id="558" r:id="rId101"/>
    <p:sldId id="559" r:id="rId102"/>
    <p:sldId id="452" r:id="rId103"/>
    <p:sldId id="453" r:id="rId104"/>
    <p:sldId id="454" r:id="rId105"/>
    <p:sldId id="455" r:id="rId106"/>
    <p:sldId id="560" r:id="rId107"/>
    <p:sldId id="456" r:id="rId108"/>
    <p:sldId id="457" r:id="rId109"/>
    <p:sldId id="458" r:id="rId110"/>
    <p:sldId id="459" r:id="rId111"/>
    <p:sldId id="460" r:id="rId112"/>
    <p:sldId id="461" r:id="rId113"/>
    <p:sldId id="462" r:id="rId114"/>
    <p:sldId id="463" r:id="rId115"/>
    <p:sldId id="464" r:id="rId116"/>
    <p:sldId id="482" r:id="rId117"/>
    <p:sldId id="468" r:id="rId118"/>
    <p:sldId id="465" r:id="rId119"/>
    <p:sldId id="466" r:id="rId120"/>
    <p:sldId id="467" r:id="rId121"/>
    <p:sldId id="423" r:id="rId122"/>
    <p:sldId id="475" r:id="rId123"/>
    <p:sldId id="476" r:id="rId124"/>
    <p:sldId id="429" r:id="rId125"/>
    <p:sldId id="425" r:id="rId126"/>
    <p:sldId id="426" r:id="rId127"/>
    <p:sldId id="427" r:id="rId128"/>
    <p:sldId id="428" r:id="rId129"/>
    <p:sldId id="431" r:id="rId130"/>
    <p:sldId id="469" r:id="rId131"/>
    <p:sldId id="470" r:id="rId132"/>
    <p:sldId id="471" r:id="rId133"/>
    <p:sldId id="472" r:id="rId134"/>
    <p:sldId id="473" r:id="rId135"/>
    <p:sldId id="474" r:id="rId136"/>
    <p:sldId id="477" r:id="rId137"/>
    <p:sldId id="574" r:id="rId138"/>
    <p:sldId id="575" r:id="rId139"/>
    <p:sldId id="576" r:id="rId140"/>
    <p:sldId id="577" r:id="rId141"/>
    <p:sldId id="478" r:id="rId142"/>
    <p:sldId id="479" r:id="rId143"/>
    <p:sldId id="480" r:id="rId144"/>
    <p:sldId id="625" r:id="rId145"/>
    <p:sldId id="626" r:id="rId146"/>
    <p:sldId id="481" r:id="rId147"/>
    <p:sldId id="503" r:id="rId148"/>
    <p:sldId id="506" r:id="rId149"/>
    <p:sldId id="504" r:id="rId150"/>
    <p:sldId id="505" r:id="rId151"/>
    <p:sldId id="501" r:id="rId152"/>
    <p:sldId id="502" r:id="rId153"/>
    <p:sldId id="507" r:id="rId154"/>
    <p:sldId id="508" r:id="rId155"/>
    <p:sldId id="578" r:id="rId156"/>
    <p:sldId id="579" r:id="rId157"/>
    <p:sldId id="580" r:id="rId158"/>
    <p:sldId id="581" r:id="rId159"/>
    <p:sldId id="627" r:id="rId160"/>
    <p:sldId id="583" r:id="rId161"/>
    <p:sldId id="584" r:id="rId162"/>
    <p:sldId id="585" r:id="rId163"/>
    <p:sldId id="509" r:id="rId164"/>
    <p:sldId id="510" r:id="rId165"/>
    <p:sldId id="511" r:id="rId166"/>
    <p:sldId id="512" r:id="rId167"/>
    <p:sldId id="513" r:id="rId168"/>
    <p:sldId id="514" r:id="rId169"/>
    <p:sldId id="518" r:id="rId170"/>
    <p:sldId id="515" r:id="rId171"/>
    <p:sldId id="516" r:id="rId172"/>
    <p:sldId id="617" r:id="rId173"/>
    <p:sldId id="531" r:id="rId174"/>
    <p:sldId id="610" r:id="rId175"/>
    <p:sldId id="611" r:id="rId176"/>
    <p:sldId id="618" r:id="rId177"/>
    <p:sldId id="619" r:id="rId178"/>
    <p:sldId id="620" r:id="rId179"/>
    <p:sldId id="612" r:id="rId180"/>
    <p:sldId id="613" r:id="rId181"/>
    <p:sldId id="614" r:id="rId182"/>
    <p:sldId id="615" r:id="rId183"/>
    <p:sldId id="616" r:id="rId184"/>
    <p:sldId id="621" r:id="rId185"/>
    <p:sldId id="532" r:id="rId186"/>
    <p:sldId id="533" r:id="rId187"/>
    <p:sldId id="534" r:id="rId188"/>
    <p:sldId id="535" r:id="rId189"/>
    <p:sldId id="517" r:id="rId190"/>
    <p:sldId id="561" r:id="rId191"/>
    <p:sldId id="562" r:id="rId192"/>
    <p:sldId id="622" r:id="rId193"/>
    <p:sldId id="563" r:id="rId194"/>
    <p:sldId id="567" r:id="rId195"/>
    <p:sldId id="565" r:id="rId196"/>
    <p:sldId id="566" r:id="rId197"/>
    <p:sldId id="594" r:id="rId198"/>
    <p:sldId id="595" r:id="rId199"/>
    <p:sldId id="605" r:id="rId200"/>
    <p:sldId id="606" r:id="rId201"/>
    <p:sldId id="607" r:id="rId202"/>
    <p:sldId id="596" r:id="rId203"/>
    <p:sldId id="608" r:id="rId204"/>
    <p:sldId id="609" r:id="rId205"/>
    <p:sldId id="597" r:id="rId206"/>
    <p:sldId id="598" r:id="rId207"/>
    <p:sldId id="599" r:id="rId208"/>
    <p:sldId id="600" r:id="rId209"/>
    <p:sldId id="601" r:id="rId210"/>
    <p:sldId id="602" r:id="rId211"/>
    <p:sldId id="603" r:id="rId212"/>
    <p:sldId id="604" r:id="rId213"/>
    <p:sldId id="586" r:id="rId214"/>
    <p:sldId id="587" r:id="rId215"/>
    <p:sldId id="588" r:id="rId216"/>
    <p:sldId id="589" r:id="rId217"/>
    <p:sldId id="590" r:id="rId218"/>
    <p:sldId id="591" r:id="rId219"/>
    <p:sldId id="592" r:id="rId220"/>
    <p:sldId id="593" r:id="rId221"/>
    <p:sldId id="339" r:id="rId222"/>
    <p:sldId id="364" r:id="rId223"/>
  </p:sldIdLst>
  <p:sldSz cx="9144000" cy="6858000" type="screen4x3"/>
  <p:notesSz cx="6858000" cy="9144000"/>
  <p:custDataLst>
    <p:tags r:id="rId226"/>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5">
          <p15:clr>
            <a:srgbClr val="A4A3A4"/>
          </p15:clr>
        </p15:guide>
        <p15:guide id="2" orient="horz" pos="4043">
          <p15:clr>
            <a:srgbClr val="A4A3A4"/>
          </p15:clr>
        </p15:guide>
        <p15:guide id="3" orient="horz" pos="2387">
          <p15:clr>
            <a:srgbClr val="A4A3A4"/>
          </p15:clr>
        </p15:guide>
        <p15:guide id="4" orient="horz" pos="4233">
          <p15:clr>
            <a:srgbClr val="A4A3A4"/>
          </p15:clr>
        </p15:guide>
        <p15:guide id="5" orient="horz" pos="924">
          <p15:clr>
            <a:srgbClr val="A4A3A4"/>
          </p15:clr>
        </p15:guide>
        <p15:guide id="6" orient="horz" pos="736">
          <p15:clr>
            <a:srgbClr val="A4A3A4"/>
          </p15:clr>
        </p15:guide>
        <p15:guide id="7" orient="horz" pos="2882">
          <p15:clr>
            <a:srgbClr val="A4A3A4"/>
          </p15:clr>
        </p15:guide>
        <p15:guide id="8" orient="horz" pos="560">
          <p15:clr>
            <a:srgbClr val="A4A3A4"/>
          </p15:clr>
        </p15:guide>
        <p15:guide id="9" pos="2880">
          <p15:clr>
            <a:srgbClr val="A4A3A4"/>
          </p15:clr>
        </p15:guide>
        <p15:guide id="10" pos="280">
          <p15:clr>
            <a:srgbClr val="A4A3A4"/>
          </p15:clr>
        </p15:guide>
        <p15:guide id="11" pos="5501">
          <p15:clr>
            <a:srgbClr val="A4A3A4"/>
          </p15:clr>
        </p15:guide>
        <p15:guide id="12" pos="2824">
          <p15:clr>
            <a:srgbClr val="A4A3A4"/>
          </p15:clr>
        </p15:guide>
        <p15:guide id="13" pos="2936">
          <p15:clr>
            <a:srgbClr val="A4A3A4"/>
          </p15:clr>
        </p15:guide>
        <p15:guide id="14" pos="4172">
          <p15:clr>
            <a:srgbClr val="A4A3A4"/>
          </p15:clr>
        </p15:guide>
        <p15:guide id="15" pos="1585">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ndyJ" initials="JB"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992222"/>
    <a:srgbClr val="00BBEE"/>
    <a:srgbClr val="7F7F7F"/>
    <a:srgbClr val="666666"/>
    <a:srgbClr val="FF0000"/>
    <a:srgbClr val="EDCAED"/>
    <a:srgbClr val="C85FC8"/>
    <a:srgbClr val="722772"/>
    <a:srgbClr val="869E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301B821-A1FF-4177-AEE7-76D212191A0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4" autoAdjust="0"/>
    <p:restoredTop sz="78333" autoAdjust="0"/>
  </p:normalViewPr>
  <p:slideViewPr>
    <p:cSldViewPr snapToObjects="1" showGuides="1">
      <p:cViewPr varScale="1">
        <p:scale>
          <a:sx n="82" d="100"/>
          <a:sy n="82" d="100"/>
        </p:scale>
        <p:origin x="1502" y="72"/>
      </p:cViewPr>
      <p:guideLst>
        <p:guide orient="horz" pos="5"/>
        <p:guide orient="horz" pos="4043"/>
        <p:guide orient="horz" pos="2387"/>
        <p:guide orient="horz" pos="4233"/>
        <p:guide orient="horz" pos="924"/>
        <p:guide orient="horz" pos="736"/>
        <p:guide orient="horz" pos="2882"/>
        <p:guide orient="horz" pos="560"/>
        <p:guide pos="2880"/>
        <p:guide pos="280"/>
        <p:guide pos="5501"/>
        <p:guide pos="2824"/>
        <p:guide pos="2936"/>
        <p:guide pos="4172"/>
        <p:guide pos="1585"/>
      </p:guideLst>
    </p:cSldViewPr>
  </p:slideViewPr>
  <p:notesTextViewPr>
    <p:cViewPr>
      <p:scale>
        <a:sx n="1" d="1"/>
        <a:sy n="1" d="1"/>
      </p:scale>
      <p:origin x="0" y="0"/>
    </p:cViewPr>
  </p:notesTextViewPr>
  <p:sorterViewPr>
    <p:cViewPr>
      <p:scale>
        <a:sx n="100" d="100"/>
        <a:sy n="100" d="100"/>
      </p:scale>
      <p:origin x="0" y="-36821"/>
    </p:cViewPr>
  </p:sorterViewPr>
  <p:notesViewPr>
    <p:cSldViewPr snapToObjects="1" showGuides="1">
      <p:cViewPr varScale="1">
        <p:scale>
          <a:sx n="62" d="100"/>
          <a:sy n="62" d="100"/>
        </p:scale>
        <p:origin x="3226" y="77"/>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slide" Target="slides/slide134.xml"/><Relationship Id="rId159" Type="http://schemas.openxmlformats.org/officeDocument/2006/relationships/slide" Target="slides/slide155.xml"/><Relationship Id="rId170" Type="http://schemas.openxmlformats.org/officeDocument/2006/relationships/slide" Target="slides/slide166.xml"/><Relationship Id="rId191" Type="http://schemas.openxmlformats.org/officeDocument/2006/relationships/slide" Target="slides/slide187.xml"/><Relationship Id="rId205" Type="http://schemas.openxmlformats.org/officeDocument/2006/relationships/slide" Target="slides/slide201.xml"/><Relationship Id="rId226" Type="http://schemas.openxmlformats.org/officeDocument/2006/relationships/tags" Target="tags/tag1.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53" Type="http://schemas.openxmlformats.org/officeDocument/2006/relationships/slide" Target="slides/slide49.xml"/><Relationship Id="rId74" Type="http://schemas.openxmlformats.org/officeDocument/2006/relationships/slide" Target="slides/slide70.xml"/><Relationship Id="rId128" Type="http://schemas.openxmlformats.org/officeDocument/2006/relationships/slide" Target="slides/slide124.xml"/><Relationship Id="rId149" Type="http://schemas.openxmlformats.org/officeDocument/2006/relationships/slide" Target="slides/slide145.xml"/><Relationship Id="rId5" Type="http://schemas.openxmlformats.org/officeDocument/2006/relationships/slide" Target="slides/slide1.xml"/><Relationship Id="rId95" Type="http://schemas.openxmlformats.org/officeDocument/2006/relationships/slide" Target="slides/slide91.xml"/><Relationship Id="rId160" Type="http://schemas.openxmlformats.org/officeDocument/2006/relationships/slide" Target="slides/slide156.xml"/><Relationship Id="rId181" Type="http://schemas.openxmlformats.org/officeDocument/2006/relationships/slide" Target="slides/slide177.xml"/><Relationship Id="rId216" Type="http://schemas.openxmlformats.org/officeDocument/2006/relationships/slide" Target="slides/slide212.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134" Type="http://schemas.openxmlformats.org/officeDocument/2006/relationships/slide" Target="slides/slide130.xml"/><Relationship Id="rId139" Type="http://schemas.openxmlformats.org/officeDocument/2006/relationships/slide" Target="slides/slide135.xml"/><Relationship Id="rId80" Type="http://schemas.openxmlformats.org/officeDocument/2006/relationships/slide" Target="slides/slide76.xml"/><Relationship Id="rId85" Type="http://schemas.openxmlformats.org/officeDocument/2006/relationships/slide" Target="slides/slide81.xml"/><Relationship Id="rId150" Type="http://schemas.openxmlformats.org/officeDocument/2006/relationships/slide" Target="slides/slide146.xml"/><Relationship Id="rId155" Type="http://schemas.openxmlformats.org/officeDocument/2006/relationships/slide" Target="slides/slide151.xml"/><Relationship Id="rId171" Type="http://schemas.openxmlformats.org/officeDocument/2006/relationships/slide" Target="slides/slide167.xml"/><Relationship Id="rId176" Type="http://schemas.openxmlformats.org/officeDocument/2006/relationships/slide" Target="slides/slide172.xml"/><Relationship Id="rId192" Type="http://schemas.openxmlformats.org/officeDocument/2006/relationships/slide" Target="slides/slide188.xml"/><Relationship Id="rId197" Type="http://schemas.openxmlformats.org/officeDocument/2006/relationships/slide" Target="slides/slide193.xml"/><Relationship Id="rId206" Type="http://schemas.openxmlformats.org/officeDocument/2006/relationships/slide" Target="slides/slide202.xml"/><Relationship Id="rId227" Type="http://schemas.openxmlformats.org/officeDocument/2006/relationships/commentAuthors" Target="commentAuthors.xml"/><Relationship Id="rId201" Type="http://schemas.openxmlformats.org/officeDocument/2006/relationships/slide" Target="slides/slide197.xml"/><Relationship Id="rId222" Type="http://schemas.openxmlformats.org/officeDocument/2006/relationships/slide" Target="slides/slide218.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slide" Target="slides/slide120.xml"/><Relationship Id="rId129" Type="http://schemas.openxmlformats.org/officeDocument/2006/relationships/slide" Target="slides/slide125.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40" Type="http://schemas.openxmlformats.org/officeDocument/2006/relationships/slide" Target="slides/slide136.xml"/><Relationship Id="rId145" Type="http://schemas.openxmlformats.org/officeDocument/2006/relationships/slide" Target="slides/slide141.xml"/><Relationship Id="rId161" Type="http://schemas.openxmlformats.org/officeDocument/2006/relationships/slide" Target="slides/slide157.xml"/><Relationship Id="rId166" Type="http://schemas.openxmlformats.org/officeDocument/2006/relationships/slide" Target="slides/slide162.xml"/><Relationship Id="rId182" Type="http://schemas.openxmlformats.org/officeDocument/2006/relationships/slide" Target="slides/slide178.xml"/><Relationship Id="rId187" Type="http://schemas.openxmlformats.org/officeDocument/2006/relationships/slide" Target="slides/slide183.xml"/><Relationship Id="rId217" Type="http://schemas.openxmlformats.org/officeDocument/2006/relationships/slide" Target="slides/slide213.xml"/><Relationship Id="rId1" Type="http://schemas.openxmlformats.org/officeDocument/2006/relationships/customXml" Target="../customXml/item1.xml"/><Relationship Id="rId6" Type="http://schemas.openxmlformats.org/officeDocument/2006/relationships/slide" Target="slides/slide2.xml"/><Relationship Id="rId212" Type="http://schemas.openxmlformats.org/officeDocument/2006/relationships/slide" Target="slides/slide208.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0" Type="http://schemas.openxmlformats.org/officeDocument/2006/relationships/slide" Target="slides/slide126.xml"/><Relationship Id="rId135" Type="http://schemas.openxmlformats.org/officeDocument/2006/relationships/slide" Target="slides/slide131.xml"/><Relationship Id="rId151" Type="http://schemas.openxmlformats.org/officeDocument/2006/relationships/slide" Target="slides/slide147.xml"/><Relationship Id="rId156" Type="http://schemas.openxmlformats.org/officeDocument/2006/relationships/slide" Target="slides/slide152.xml"/><Relationship Id="rId177" Type="http://schemas.openxmlformats.org/officeDocument/2006/relationships/slide" Target="slides/slide173.xml"/><Relationship Id="rId198" Type="http://schemas.openxmlformats.org/officeDocument/2006/relationships/slide" Target="slides/slide194.xml"/><Relationship Id="rId172" Type="http://schemas.openxmlformats.org/officeDocument/2006/relationships/slide" Target="slides/slide168.xml"/><Relationship Id="rId193" Type="http://schemas.openxmlformats.org/officeDocument/2006/relationships/slide" Target="slides/slide189.xml"/><Relationship Id="rId202" Type="http://schemas.openxmlformats.org/officeDocument/2006/relationships/slide" Target="slides/slide198.xml"/><Relationship Id="rId207" Type="http://schemas.openxmlformats.org/officeDocument/2006/relationships/slide" Target="slides/slide203.xml"/><Relationship Id="rId223" Type="http://schemas.openxmlformats.org/officeDocument/2006/relationships/slide" Target="slides/slide219.xml"/><Relationship Id="rId228" Type="http://schemas.openxmlformats.org/officeDocument/2006/relationships/presProps" Target="presProps.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141" Type="http://schemas.openxmlformats.org/officeDocument/2006/relationships/slide" Target="slides/slide137.xml"/><Relationship Id="rId146" Type="http://schemas.openxmlformats.org/officeDocument/2006/relationships/slide" Target="slides/slide142.xml"/><Relationship Id="rId167" Type="http://schemas.openxmlformats.org/officeDocument/2006/relationships/slide" Target="slides/slide163.xml"/><Relationship Id="rId188" Type="http://schemas.openxmlformats.org/officeDocument/2006/relationships/slide" Target="slides/slide184.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162" Type="http://schemas.openxmlformats.org/officeDocument/2006/relationships/slide" Target="slides/slide158.xml"/><Relationship Id="rId183" Type="http://schemas.openxmlformats.org/officeDocument/2006/relationships/slide" Target="slides/slide179.xml"/><Relationship Id="rId213" Type="http://schemas.openxmlformats.org/officeDocument/2006/relationships/slide" Target="slides/slide209.xml"/><Relationship Id="rId218" Type="http://schemas.openxmlformats.org/officeDocument/2006/relationships/slide" Target="slides/slide214.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slide" Target="slides/slide132.xml"/><Relationship Id="rId157" Type="http://schemas.openxmlformats.org/officeDocument/2006/relationships/slide" Target="slides/slide153.xml"/><Relationship Id="rId178" Type="http://schemas.openxmlformats.org/officeDocument/2006/relationships/slide" Target="slides/slide174.xml"/><Relationship Id="rId61" Type="http://schemas.openxmlformats.org/officeDocument/2006/relationships/slide" Target="slides/slide57.xml"/><Relationship Id="rId82" Type="http://schemas.openxmlformats.org/officeDocument/2006/relationships/slide" Target="slides/slide78.xml"/><Relationship Id="rId152" Type="http://schemas.openxmlformats.org/officeDocument/2006/relationships/slide" Target="slides/slide148.xml"/><Relationship Id="rId173" Type="http://schemas.openxmlformats.org/officeDocument/2006/relationships/slide" Target="slides/slide169.xml"/><Relationship Id="rId194" Type="http://schemas.openxmlformats.org/officeDocument/2006/relationships/slide" Target="slides/slide190.xml"/><Relationship Id="rId199" Type="http://schemas.openxmlformats.org/officeDocument/2006/relationships/slide" Target="slides/slide195.xml"/><Relationship Id="rId203" Type="http://schemas.openxmlformats.org/officeDocument/2006/relationships/slide" Target="slides/slide199.xml"/><Relationship Id="rId208" Type="http://schemas.openxmlformats.org/officeDocument/2006/relationships/slide" Target="slides/slide204.xml"/><Relationship Id="rId229" Type="http://schemas.openxmlformats.org/officeDocument/2006/relationships/viewProps" Target="viewProps.xml"/><Relationship Id="rId19" Type="http://schemas.openxmlformats.org/officeDocument/2006/relationships/slide" Target="slides/slide15.xml"/><Relationship Id="rId224" Type="http://schemas.openxmlformats.org/officeDocument/2006/relationships/notesMaster" Target="notesMasters/notesMaster1.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168" Type="http://schemas.openxmlformats.org/officeDocument/2006/relationships/slide" Target="slides/slide164.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163" Type="http://schemas.openxmlformats.org/officeDocument/2006/relationships/slide" Target="slides/slide159.xml"/><Relationship Id="rId184" Type="http://schemas.openxmlformats.org/officeDocument/2006/relationships/slide" Target="slides/slide180.xml"/><Relationship Id="rId189" Type="http://schemas.openxmlformats.org/officeDocument/2006/relationships/slide" Target="slides/slide185.xml"/><Relationship Id="rId219" Type="http://schemas.openxmlformats.org/officeDocument/2006/relationships/slide" Target="slides/slide215.xml"/><Relationship Id="rId3" Type="http://schemas.openxmlformats.org/officeDocument/2006/relationships/customXml" Target="../customXml/item3.xml"/><Relationship Id="rId214" Type="http://schemas.openxmlformats.org/officeDocument/2006/relationships/slide" Target="slides/slide210.xml"/><Relationship Id="rId230" Type="http://schemas.openxmlformats.org/officeDocument/2006/relationships/theme" Target="theme/theme1.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slide" Target="slides/slide154.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slide" Target="slides/slide149.xml"/><Relationship Id="rId174" Type="http://schemas.openxmlformats.org/officeDocument/2006/relationships/slide" Target="slides/slide170.xml"/><Relationship Id="rId179" Type="http://schemas.openxmlformats.org/officeDocument/2006/relationships/slide" Target="slides/slide175.xml"/><Relationship Id="rId195" Type="http://schemas.openxmlformats.org/officeDocument/2006/relationships/slide" Target="slides/slide191.xml"/><Relationship Id="rId209" Type="http://schemas.openxmlformats.org/officeDocument/2006/relationships/slide" Target="slides/slide205.xml"/><Relationship Id="rId190" Type="http://schemas.openxmlformats.org/officeDocument/2006/relationships/slide" Target="slides/slide186.xml"/><Relationship Id="rId204" Type="http://schemas.openxmlformats.org/officeDocument/2006/relationships/slide" Target="slides/slide200.xml"/><Relationship Id="rId220" Type="http://schemas.openxmlformats.org/officeDocument/2006/relationships/slide" Target="slides/slide216.xml"/><Relationship Id="rId225" Type="http://schemas.openxmlformats.org/officeDocument/2006/relationships/handoutMaster" Target="handoutMasters/handoutMaster1.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48" Type="http://schemas.openxmlformats.org/officeDocument/2006/relationships/slide" Target="slides/slide144.xml"/><Relationship Id="rId164" Type="http://schemas.openxmlformats.org/officeDocument/2006/relationships/slide" Target="slides/slide160.xml"/><Relationship Id="rId169" Type="http://schemas.openxmlformats.org/officeDocument/2006/relationships/slide" Target="slides/slide165.xml"/><Relationship Id="rId185" Type="http://schemas.openxmlformats.org/officeDocument/2006/relationships/slide" Target="slides/slide181.xml"/><Relationship Id="rId4" Type="http://schemas.openxmlformats.org/officeDocument/2006/relationships/slideMaster" Target="slideMasters/slideMaster1.xml"/><Relationship Id="rId9" Type="http://schemas.openxmlformats.org/officeDocument/2006/relationships/slide" Target="slides/slide5.xml"/><Relationship Id="rId180" Type="http://schemas.openxmlformats.org/officeDocument/2006/relationships/slide" Target="slides/slide176.xml"/><Relationship Id="rId210" Type="http://schemas.openxmlformats.org/officeDocument/2006/relationships/slide" Target="slides/slide206.xml"/><Relationship Id="rId215" Type="http://schemas.openxmlformats.org/officeDocument/2006/relationships/slide" Target="slides/slide211.xml"/><Relationship Id="rId26" Type="http://schemas.openxmlformats.org/officeDocument/2006/relationships/slide" Target="slides/slide22.xml"/><Relationship Id="rId231" Type="http://schemas.openxmlformats.org/officeDocument/2006/relationships/tableStyles" Target="tableStyles.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54" Type="http://schemas.openxmlformats.org/officeDocument/2006/relationships/slide" Target="slides/slide150.xml"/><Relationship Id="rId175" Type="http://schemas.openxmlformats.org/officeDocument/2006/relationships/slide" Target="slides/slide171.xml"/><Relationship Id="rId196" Type="http://schemas.openxmlformats.org/officeDocument/2006/relationships/slide" Target="slides/slide192.xml"/><Relationship Id="rId200" Type="http://schemas.openxmlformats.org/officeDocument/2006/relationships/slide" Target="slides/slide196.xml"/><Relationship Id="rId16" Type="http://schemas.openxmlformats.org/officeDocument/2006/relationships/slide" Target="slides/slide12.xml"/><Relationship Id="rId221" Type="http://schemas.openxmlformats.org/officeDocument/2006/relationships/slide" Target="slides/slide217.xml"/><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slide" Target="slides/slide140.xml"/><Relationship Id="rId90" Type="http://schemas.openxmlformats.org/officeDocument/2006/relationships/slide" Target="slides/slide86.xml"/><Relationship Id="rId165" Type="http://schemas.openxmlformats.org/officeDocument/2006/relationships/slide" Target="slides/slide161.xml"/><Relationship Id="rId186" Type="http://schemas.openxmlformats.org/officeDocument/2006/relationships/slide" Target="slides/slide182.xml"/><Relationship Id="rId211" Type="http://schemas.openxmlformats.org/officeDocument/2006/relationships/slide" Target="slides/slide20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D8FA3CA-5725-4BA7-A851-72A62AC5A8EE}" type="datetimeFigureOut">
              <a:rPr lang="en-CA" smtClean="0"/>
              <a:pPr/>
              <a:t>2022-11-24</a:t>
            </a:fld>
            <a:endParaRPr lang="en-CA"/>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CA"/>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F873CA4-7EF9-467F-99BD-6DDCB9451CF6}" type="slidenum">
              <a:rPr lang="en-CA" smtClean="0"/>
              <a:pPr/>
              <a:t>‹#›</a:t>
            </a:fld>
            <a:endParaRPr lang="en-CA"/>
          </a:p>
        </p:txBody>
      </p:sp>
    </p:spTree>
    <p:extLst>
      <p:ext uri="{BB962C8B-B14F-4D97-AF65-F5344CB8AC3E}">
        <p14:creationId xmlns:p14="http://schemas.microsoft.com/office/powerpoint/2010/main" val="21754703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3B58700-9FA2-48CE-AC88-D71D45EB490A}" type="datetimeFigureOut">
              <a:rPr lang="en-US" smtClean="0"/>
              <a:pPr/>
              <a:t>11/24/2022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E9BC4E5-2BC1-4F43-85DD-A1B8F74CB7EB}" type="slidenum">
              <a:rPr lang="en-US" smtClean="0"/>
              <a:pPr/>
              <a:t>‹#›</a:t>
            </a:fld>
            <a:endParaRPr lang="en-US"/>
          </a:p>
        </p:txBody>
      </p:sp>
    </p:spTree>
    <p:extLst>
      <p:ext uri="{BB962C8B-B14F-4D97-AF65-F5344CB8AC3E}">
        <p14:creationId xmlns:p14="http://schemas.microsoft.com/office/powerpoint/2010/main" val="14090042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FE9BC4E5-2BC1-4F43-85DD-A1B8F74CB7EB}" type="slidenum">
              <a:rPr lang="en-US" smtClean="0"/>
              <a:pPr/>
              <a:t>30</a:t>
            </a:fld>
            <a:endParaRPr lang="en-US"/>
          </a:p>
        </p:txBody>
      </p:sp>
    </p:spTree>
    <p:extLst>
      <p:ext uri="{BB962C8B-B14F-4D97-AF65-F5344CB8AC3E}">
        <p14:creationId xmlns:p14="http://schemas.microsoft.com/office/powerpoint/2010/main" val="1303127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FE9BC4E5-2BC1-4F43-85DD-A1B8F74CB7EB}" type="slidenum">
              <a:rPr lang="en-US" smtClean="0"/>
              <a:pPr/>
              <a:t>51</a:t>
            </a:fld>
            <a:endParaRPr lang="en-US"/>
          </a:p>
        </p:txBody>
      </p:sp>
    </p:spTree>
    <p:extLst>
      <p:ext uri="{BB962C8B-B14F-4D97-AF65-F5344CB8AC3E}">
        <p14:creationId xmlns:p14="http://schemas.microsoft.com/office/powerpoint/2010/main" val="41161293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FE9BC4E5-2BC1-4F43-85DD-A1B8F74CB7EB}" type="slidenum">
              <a:rPr lang="en-US" smtClean="0"/>
              <a:pPr/>
              <a:t>57</a:t>
            </a:fld>
            <a:endParaRPr lang="en-US"/>
          </a:p>
        </p:txBody>
      </p:sp>
    </p:spTree>
    <p:extLst>
      <p:ext uri="{BB962C8B-B14F-4D97-AF65-F5344CB8AC3E}">
        <p14:creationId xmlns:p14="http://schemas.microsoft.com/office/powerpoint/2010/main" val="15360055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FE9BC4E5-2BC1-4F43-85DD-A1B8F74CB7EB}" type="slidenum">
              <a:rPr lang="en-US" smtClean="0"/>
              <a:pPr/>
              <a:t>124</a:t>
            </a:fld>
            <a:endParaRPr lang="en-US"/>
          </a:p>
        </p:txBody>
      </p:sp>
    </p:spTree>
    <p:extLst>
      <p:ext uri="{BB962C8B-B14F-4D97-AF65-F5344CB8AC3E}">
        <p14:creationId xmlns:p14="http://schemas.microsoft.com/office/powerpoint/2010/main" val="7220363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FE9BC4E5-2BC1-4F43-85DD-A1B8F74CB7EB}" type="slidenum">
              <a:rPr lang="en-US" smtClean="0"/>
              <a:pPr/>
              <a:t>164</a:t>
            </a:fld>
            <a:endParaRPr lang="en-US"/>
          </a:p>
        </p:txBody>
      </p:sp>
    </p:spTree>
    <p:extLst>
      <p:ext uri="{BB962C8B-B14F-4D97-AF65-F5344CB8AC3E}">
        <p14:creationId xmlns:p14="http://schemas.microsoft.com/office/powerpoint/2010/main" val="30186536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FE9BC4E5-2BC1-4F43-85DD-A1B8F74CB7EB}" type="slidenum">
              <a:rPr lang="en-US" smtClean="0"/>
              <a:pPr/>
              <a:t>183</a:t>
            </a:fld>
            <a:endParaRPr lang="en-US"/>
          </a:p>
        </p:txBody>
      </p:sp>
    </p:spTree>
    <p:extLst>
      <p:ext uri="{BB962C8B-B14F-4D97-AF65-F5344CB8AC3E}">
        <p14:creationId xmlns:p14="http://schemas.microsoft.com/office/powerpoint/2010/main" val="8623199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FE9BC4E5-2BC1-4F43-85DD-A1B8F74CB7EB}" type="slidenum">
              <a:rPr lang="en-US" smtClean="0"/>
              <a:pPr/>
              <a:t>184</a:t>
            </a:fld>
            <a:endParaRPr lang="en-US"/>
          </a:p>
        </p:txBody>
      </p:sp>
    </p:spTree>
    <p:extLst>
      <p:ext uri="{BB962C8B-B14F-4D97-AF65-F5344CB8AC3E}">
        <p14:creationId xmlns:p14="http://schemas.microsoft.com/office/powerpoint/2010/main" val="19512334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FE9BC4E5-2BC1-4F43-85DD-A1B8F74CB7EB}" type="slidenum">
              <a:rPr lang="en-US" smtClean="0"/>
              <a:pPr/>
              <a:t>185</a:t>
            </a:fld>
            <a:endParaRPr lang="en-US"/>
          </a:p>
        </p:txBody>
      </p:sp>
    </p:spTree>
    <p:extLst>
      <p:ext uri="{BB962C8B-B14F-4D97-AF65-F5344CB8AC3E}">
        <p14:creationId xmlns:p14="http://schemas.microsoft.com/office/powerpoint/2010/main" val="119830086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Black Signature">
    <p:spTree>
      <p:nvGrpSpPr>
        <p:cNvPr id="1" name=""/>
        <p:cNvGrpSpPr/>
        <p:nvPr/>
      </p:nvGrpSpPr>
      <p:grpSpPr>
        <a:xfrm>
          <a:off x="0" y="0"/>
          <a:ext cx="0" cy="0"/>
          <a:chOff x="0" y="0"/>
          <a:chExt cx="0" cy="0"/>
        </a:xfrm>
      </p:grpSpPr>
      <p:pic>
        <p:nvPicPr>
          <p:cNvPr id="13" name="Picture 12" descr="swf_photo2.jpg"/>
          <p:cNvPicPr>
            <a:picLocks noChangeAspect="1"/>
          </p:cNvPicPr>
          <p:nvPr userDrawn="1"/>
        </p:nvPicPr>
        <p:blipFill>
          <a:blip r:embed="rId2" cstate="print"/>
          <a:stretch>
            <a:fillRect/>
          </a:stretch>
        </p:blipFill>
        <p:spPr>
          <a:xfrm>
            <a:off x="0" y="0"/>
            <a:ext cx="9144000" cy="6858000"/>
          </a:xfrm>
          <a:prstGeom prst="rect">
            <a:avLst/>
          </a:prstGeom>
        </p:spPr>
      </p:pic>
      <p:sp>
        <p:nvSpPr>
          <p:cNvPr id="9" name="Text Placeholder 8"/>
          <p:cNvSpPr>
            <a:spLocks noGrp="1"/>
          </p:cNvSpPr>
          <p:nvPr>
            <p:ph type="body" sz="quarter" idx="10" hasCustomPrompt="1"/>
          </p:nvPr>
        </p:nvSpPr>
        <p:spPr>
          <a:xfrm>
            <a:off x="458788" y="544531"/>
            <a:ext cx="4811856" cy="1854206"/>
          </a:xfrm>
        </p:spPr>
        <p:txBody>
          <a:bodyPr anchor="b" anchorCtr="0">
            <a:noAutofit/>
          </a:bodyPr>
          <a:lstStyle>
            <a:lvl1pPr marL="0" indent="0">
              <a:lnSpc>
                <a:spcPts val="3900"/>
              </a:lnSpc>
              <a:spcBef>
                <a:spcPts val="0"/>
              </a:spcBef>
              <a:spcAft>
                <a:spcPts val="0"/>
              </a:spcAft>
              <a:buNone/>
              <a:defRPr sz="3600" baseline="0">
                <a:solidFill>
                  <a:schemeClr val="accent1"/>
                </a:solidFill>
              </a:defRPr>
            </a:lvl1pPr>
            <a:lvl2pPr marL="0" indent="0">
              <a:lnSpc>
                <a:spcPct val="100000"/>
              </a:lnSpc>
              <a:spcAft>
                <a:spcPts val="0"/>
              </a:spcAft>
              <a:buNone/>
              <a:defRPr sz="1900">
                <a:solidFill>
                  <a:schemeClr val="bg1"/>
                </a:solidFill>
              </a:defRPr>
            </a:lvl2pPr>
            <a:lvl3pPr marL="468000" indent="0">
              <a:buNone/>
              <a:defRPr/>
            </a:lvl3pPr>
          </a:lstStyle>
          <a:p>
            <a:pPr lvl="0"/>
            <a:r>
              <a:rPr lang="en-US" dirty="0"/>
              <a:t>Master Title Slide Headline</a:t>
            </a:r>
          </a:p>
        </p:txBody>
      </p:sp>
      <p:grpSp>
        <p:nvGrpSpPr>
          <p:cNvPr id="4" name="Group 3"/>
          <p:cNvGrpSpPr/>
          <p:nvPr userDrawn="1"/>
        </p:nvGrpSpPr>
        <p:grpSpPr>
          <a:xfrm>
            <a:off x="5701703" y="2274980"/>
            <a:ext cx="3074395" cy="2060440"/>
            <a:chOff x="5701703" y="682760"/>
            <a:chExt cx="3074395" cy="2060440"/>
          </a:xfrm>
        </p:grpSpPr>
        <p:sp>
          <p:nvSpPr>
            <p:cNvPr id="5" name="Freeform 4"/>
            <p:cNvSpPr/>
            <p:nvPr/>
          </p:nvSpPr>
          <p:spPr>
            <a:xfrm>
              <a:off x="6164291" y="682760"/>
              <a:ext cx="2013677" cy="2060440"/>
            </a:xfrm>
            <a:custGeom>
              <a:avLst/>
              <a:gdLst>
                <a:gd name="connsiteX0" fmla="*/ 0 w 4457700"/>
                <a:gd name="connsiteY0" fmla="*/ 0 h 4552950"/>
                <a:gd name="connsiteX1" fmla="*/ 4457700 w 4457700"/>
                <a:gd name="connsiteY1" fmla="*/ 1828800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57700"/>
                <a:gd name="connsiteY0" fmla="*/ 0 h 4552950"/>
                <a:gd name="connsiteX1" fmla="*/ 4457700 w 4457700"/>
                <a:gd name="connsiteY1" fmla="*/ 1824037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57700"/>
                <a:gd name="connsiteY0" fmla="*/ 0 h 4552950"/>
                <a:gd name="connsiteX1" fmla="*/ 4457700 w 4457700"/>
                <a:gd name="connsiteY1" fmla="*/ 1816893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62462"/>
                <a:gd name="connsiteY0" fmla="*/ 0 h 4552950"/>
                <a:gd name="connsiteX1" fmla="*/ 4462462 w 4462462"/>
                <a:gd name="connsiteY1" fmla="*/ 1819275 h 4552950"/>
                <a:gd name="connsiteX2" fmla="*/ 4457700 w 4462462"/>
                <a:gd name="connsiteY2" fmla="*/ 2743200 h 4552950"/>
                <a:gd name="connsiteX3" fmla="*/ 0 w 4462462"/>
                <a:gd name="connsiteY3" fmla="*/ 4552950 h 4552950"/>
                <a:gd name="connsiteX4" fmla="*/ 0 w 4462462"/>
                <a:gd name="connsiteY4" fmla="*/ 3543300 h 4552950"/>
                <a:gd name="connsiteX5" fmla="*/ 3282950 w 4462462"/>
                <a:gd name="connsiteY5" fmla="*/ 2286000 h 4552950"/>
                <a:gd name="connsiteX6" fmla="*/ 0 w 4462462"/>
                <a:gd name="connsiteY6" fmla="*/ 1016000 h 4552950"/>
                <a:gd name="connsiteX7" fmla="*/ 0 w 4462462"/>
                <a:gd name="connsiteY7" fmla="*/ 0 h 4552950"/>
                <a:gd name="connsiteX0" fmla="*/ 0 w 4462921"/>
                <a:gd name="connsiteY0" fmla="*/ 0 h 4552950"/>
                <a:gd name="connsiteX1" fmla="*/ 4462462 w 4462921"/>
                <a:gd name="connsiteY1" fmla="*/ 1819275 h 4552950"/>
                <a:gd name="connsiteX2" fmla="*/ 4462463 w 4462921"/>
                <a:gd name="connsiteY2" fmla="*/ 2747962 h 4552950"/>
                <a:gd name="connsiteX3" fmla="*/ 0 w 4462921"/>
                <a:gd name="connsiteY3" fmla="*/ 4552950 h 4552950"/>
                <a:gd name="connsiteX4" fmla="*/ 0 w 4462921"/>
                <a:gd name="connsiteY4" fmla="*/ 3543300 h 4552950"/>
                <a:gd name="connsiteX5" fmla="*/ 3282950 w 4462921"/>
                <a:gd name="connsiteY5" fmla="*/ 2286000 h 4552950"/>
                <a:gd name="connsiteX6" fmla="*/ 0 w 4462921"/>
                <a:gd name="connsiteY6" fmla="*/ 1016000 h 4552950"/>
                <a:gd name="connsiteX7" fmla="*/ 0 w 4462921"/>
                <a:gd name="connsiteY7" fmla="*/ 0 h 4552950"/>
                <a:gd name="connsiteX0" fmla="*/ 0 w 4462921"/>
                <a:gd name="connsiteY0" fmla="*/ 0 h 4552950"/>
                <a:gd name="connsiteX1" fmla="*/ 4462462 w 4462921"/>
                <a:gd name="connsiteY1" fmla="*/ 1819275 h 4552950"/>
                <a:gd name="connsiteX2" fmla="*/ 4462463 w 4462921"/>
                <a:gd name="connsiteY2" fmla="*/ 2747962 h 4552950"/>
                <a:gd name="connsiteX3" fmla="*/ 0 w 4462921"/>
                <a:gd name="connsiteY3" fmla="*/ 4552950 h 4552950"/>
                <a:gd name="connsiteX4" fmla="*/ 0 w 4462921"/>
                <a:gd name="connsiteY4" fmla="*/ 3543300 h 4552950"/>
                <a:gd name="connsiteX5" fmla="*/ 3282950 w 4462921"/>
                <a:gd name="connsiteY5" fmla="*/ 2286000 h 4552950"/>
                <a:gd name="connsiteX6" fmla="*/ 0 w 4462921"/>
                <a:gd name="connsiteY6" fmla="*/ 1016000 h 4552950"/>
                <a:gd name="connsiteX7" fmla="*/ 0 w 4462921"/>
                <a:gd name="connsiteY7" fmla="*/ 0 h 4552950"/>
                <a:gd name="connsiteX0" fmla="*/ 0 w 4462921"/>
                <a:gd name="connsiteY0" fmla="*/ 0 h 4560094"/>
                <a:gd name="connsiteX1" fmla="*/ 4462462 w 4462921"/>
                <a:gd name="connsiteY1" fmla="*/ 1819275 h 4560094"/>
                <a:gd name="connsiteX2" fmla="*/ 4462463 w 4462921"/>
                <a:gd name="connsiteY2" fmla="*/ 2747962 h 4560094"/>
                <a:gd name="connsiteX3" fmla="*/ 2381 w 4462921"/>
                <a:gd name="connsiteY3" fmla="*/ 4560094 h 4560094"/>
                <a:gd name="connsiteX4" fmla="*/ 0 w 4462921"/>
                <a:gd name="connsiteY4" fmla="*/ 3543300 h 4560094"/>
                <a:gd name="connsiteX5" fmla="*/ 3282950 w 4462921"/>
                <a:gd name="connsiteY5" fmla="*/ 2286000 h 4560094"/>
                <a:gd name="connsiteX6" fmla="*/ 0 w 4462921"/>
                <a:gd name="connsiteY6" fmla="*/ 1016000 h 4560094"/>
                <a:gd name="connsiteX7" fmla="*/ 0 w 4462921"/>
                <a:gd name="connsiteY7" fmla="*/ 0 h 4560094"/>
                <a:gd name="connsiteX0" fmla="*/ 0 w 4462921"/>
                <a:gd name="connsiteY0" fmla="*/ 0 h 4560094"/>
                <a:gd name="connsiteX1" fmla="*/ 4462462 w 4462921"/>
                <a:gd name="connsiteY1" fmla="*/ 1819275 h 4560094"/>
                <a:gd name="connsiteX2" fmla="*/ 4462463 w 4462921"/>
                <a:gd name="connsiteY2" fmla="*/ 2747962 h 4560094"/>
                <a:gd name="connsiteX3" fmla="*/ 2381 w 4462921"/>
                <a:gd name="connsiteY3" fmla="*/ 4560094 h 4560094"/>
                <a:gd name="connsiteX4" fmla="*/ 0 w 4462921"/>
                <a:gd name="connsiteY4" fmla="*/ 3543300 h 4560094"/>
                <a:gd name="connsiteX5" fmla="*/ 3275807 w 4462921"/>
                <a:gd name="connsiteY5" fmla="*/ 2286000 h 4560094"/>
                <a:gd name="connsiteX6" fmla="*/ 0 w 4462921"/>
                <a:gd name="connsiteY6" fmla="*/ 1016000 h 4560094"/>
                <a:gd name="connsiteX7" fmla="*/ 0 w 4462921"/>
                <a:gd name="connsiteY7" fmla="*/ 0 h 4560094"/>
                <a:gd name="connsiteX0" fmla="*/ 0 w 4462921"/>
                <a:gd name="connsiteY0" fmla="*/ 0 h 4557713"/>
                <a:gd name="connsiteX1" fmla="*/ 4462462 w 4462921"/>
                <a:gd name="connsiteY1" fmla="*/ 1819275 h 4557713"/>
                <a:gd name="connsiteX2" fmla="*/ 4462463 w 4462921"/>
                <a:gd name="connsiteY2" fmla="*/ 2747962 h 4557713"/>
                <a:gd name="connsiteX3" fmla="*/ 2381 w 4462921"/>
                <a:gd name="connsiteY3" fmla="*/ 4557713 h 4557713"/>
                <a:gd name="connsiteX4" fmla="*/ 0 w 4462921"/>
                <a:gd name="connsiteY4" fmla="*/ 3543300 h 4557713"/>
                <a:gd name="connsiteX5" fmla="*/ 3275807 w 4462921"/>
                <a:gd name="connsiteY5" fmla="*/ 2286000 h 4557713"/>
                <a:gd name="connsiteX6" fmla="*/ 0 w 4462921"/>
                <a:gd name="connsiteY6" fmla="*/ 1016000 h 4557713"/>
                <a:gd name="connsiteX7" fmla="*/ 0 w 4462921"/>
                <a:gd name="connsiteY7" fmla="*/ 0 h 4557713"/>
                <a:gd name="connsiteX0" fmla="*/ 0 w 4462921"/>
                <a:gd name="connsiteY0" fmla="*/ 0 h 4562475"/>
                <a:gd name="connsiteX1" fmla="*/ 4462462 w 4462921"/>
                <a:gd name="connsiteY1" fmla="*/ 1819275 h 4562475"/>
                <a:gd name="connsiteX2" fmla="*/ 4462463 w 4462921"/>
                <a:gd name="connsiteY2" fmla="*/ 2747962 h 4562475"/>
                <a:gd name="connsiteX3" fmla="*/ 2381 w 4462921"/>
                <a:gd name="connsiteY3" fmla="*/ 4562475 h 4562475"/>
                <a:gd name="connsiteX4" fmla="*/ 0 w 4462921"/>
                <a:gd name="connsiteY4" fmla="*/ 3543300 h 4562475"/>
                <a:gd name="connsiteX5" fmla="*/ 3275807 w 4462921"/>
                <a:gd name="connsiteY5" fmla="*/ 2286000 h 4562475"/>
                <a:gd name="connsiteX6" fmla="*/ 0 w 4462921"/>
                <a:gd name="connsiteY6" fmla="*/ 1016000 h 4562475"/>
                <a:gd name="connsiteX7" fmla="*/ 0 w 4462921"/>
                <a:gd name="connsiteY7" fmla="*/ 0 h 4562475"/>
                <a:gd name="connsiteX0" fmla="*/ 2486 w 4465407"/>
                <a:gd name="connsiteY0" fmla="*/ 0 h 4564856"/>
                <a:gd name="connsiteX1" fmla="*/ 4464948 w 4465407"/>
                <a:gd name="connsiteY1" fmla="*/ 1819275 h 4564856"/>
                <a:gd name="connsiteX2" fmla="*/ 4464949 w 4465407"/>
                <a:gd name="connsiteY2" fmla="*/ 2747962 h 4564856"/>
                <a:gd name="connsiteX3" fmla="*/ 105 w 4465407"/>
                <a:gd name="connsiteY3" fmla="*/ 4564856 h 4564856"/>
                <a:gd name="connsiteX4" fmla="*/ 2486 w 4465407"/>
                <a:gd name="connsiteY4" fmla="*/ 3543300 h 4564856"/>
                <a:gd name="connsiteX5" fmla="*/ 3278293 w 4465407"/>
                <a:gd name="connsiteY5" fmla="*/ 2286000 h 4564856"/>
                <a:gd name="connsiteX6" fmla="*/ 2486 w 4465407"/>
                <a:gd name="connsiteY6" fmla="*/ 1016000 h 4564856"/>
                <a:gd name="connsiteX7" fmla="*/ 2486 w 4465407"/>
                <a:gd name="connsiteY7" fmla="*/ 0 h 4564856"/>
                <a:gd name="connsiteX0" fmla="*/ 2610 w 4465531"/>
                <a:gd name="connsiteY0" fmla="*/ 0 h 4564856"/>
                <a:gd name="connsiteX1" fmla="*/ 4465072 w 4465531"/>
                <a:gd name="connsiteY1" fmla="*/ 1819275 h 4564856"/>
                <a:gd name="connsiteX2" fmla="*/ 4465073 w 4465531"/>
                <a:gd name="connsiteY2" fmla="*/ 2747962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5531"/>
                <a:gd name="connsiteY0" fmla="*/ 0 h 4564856"/>
                <a:gd name="connsiteX1" fmla="*/ 4465072 w 4465531"/>
                <a:gd name="connsiteY1" fmla="*/ 1819275 h 4564856"/>
                <a:gd name="connsiteX2" fmla="*/ 4465073 w 4465531"/>
                <a:gd name="connsiteY2" fmla="*/ 2750343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5531"/>
                <a:gd name="connsiteY0" fmla="*/ 0 h 4564856"/>
                <a:gd name="connsiteX1" fmla="*/ 4465072 w 4465531"/>
                <a:gd name="connsiteY1" fmla="*/ 1819275 h 4564856"/>
                <a:gd name="connsiteX2" fmla="*/ 4465073 w 4465531"/>
                <a:gd name="connsiteY2" fmla="*/ 2755106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8417 w 4467453"/>
                <a:gd name="connsiteY5" fmla="*/ 2286000 h 4564856"/>
                <a:gd name="connsiteX6" fmla="*/ 2610 w 4467453"/>
                <a:gd name="connsiteY6" fmla="*/ 1016000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8417 w 4467453"/>
                <a:gd name="connsiteY5" fmla="*/ 2286000 h 4564856"/>
                <a:gd name="connsiteX6" fmla="*/ 2610 w 4467453"/>
                <a:gd name="connsiteY6" fmla="*/ 1020763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1273 w 4467453"/>
                <a:gd name="connsiteY5" fmla="*/ 2288382 h 4564856"/>
                <a:gd name="connsiteX6" fmla="*/ 2610 w 4467453"/>
                <a:gd name="connsiteY6" fmla="*/ 1020763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1273 w 4467453"/>
                <a:gd name="connsiteY5" fmla="*/ 2288382 h 4564856"/>
                <a:gd name="connsiteX6" fmla="*/ 2610 w 4467453"/>
                <a:gd name="connsiteY6" fmla="*/ 1020763 h 4564856"/>
                <a:gd name="connsiteX7" fmla="*/ 2610 w 4467453"/>
                <a:gd name="connsiteY7" fmla="*/ 0 h 4564856"/>
                <a:gd name="connsiteX0" fmla="*/ 2610 w 4465530"/>
                <a:gd name="connsiteY0" fmla="*/ 0 h 4564856"/>
                <a:gd name="connsiteX1" fmla="*/ 4465071 w 4465530"/>
                <a:gd name="connsiteY1" fmla="*/ 1819275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0763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0763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3145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64129 w 4465530"/>
                <a:gd name="connsiteY5" fmla="*/ 2288382 h 4564856"/>
                <a:gd name="connsiteX6" fmla="*/ 2610 w 4465530"/>
                <a:gd name="connsiteY6" fmla="*/ 1023145 h 4564856"/>
                <a:gd name="connsiteX7" fmla="*/ 2610 w 4465530"/>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5066 w 4467986"/>
                <a:gd name="connsiteY6" fmla="*/ 1023145 h 4564856"/>
                <a:gd name="connsiteX7" fmla="*/ 0 w 4467986"/>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2533 w 4467986"/>
                <a:gd name="connsiteY6" fmla="*/ 1018079 h 4564856"/>
                <a:gd name="connsiteX7" fmla="*/ 0 w 4467986"/>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2533 w 4467986"/>
                <a:gd name="connsiteY6" fmla="*/ 1023145 h 4564856"/>
                <a:gd name="connsiteX7" fmla="*/ 0 w 4467986"/>
                <a:gd name="connsiteY7" fmla="*/ 0 h 4564856"/>
                <a:gd name="connsiteX0" fmla="*/ 0 w 4467986"/>
                <a:gd name="connsiteY0" fmla="*/ 0 h 4567262"/>
                <a:gd name="connsiteX1" fmla="*/ 4467527 w 4467986"/>
                <a:gd name="connsiteY1" fmla="*/ 1814537 h 4567262"/>
                <a:gd name="connsiteX2" fmla="*/ 4467529 w 4467986"/>
                <a:gd name="connsiteY2" fmla="*/ 2757512 h 4567262"/>
                <a:gd name="connsiteX3" fmla="*/ 2685 w 4467986"/>
                <a:gd name="connsiteY3" fmla="*/ 4567262 h 4567262"/>
                <a:gd name="connsiteX4" fmla="*/ 2684 w 4467986"/>
                <a:gd name="connsiteY4" fmla="*/ 3548087 h 4567262"/>
                <a:gd name="connsiteX5" fmla="*/ 3266585 w 4467986"/>
                <a:gd name="connsiteY5" fmla="*/ 2290788 h 4567262"/>
                <a:gd name="connsiteX6" fmla="*/ 2533 w 4467986"/>
                <a:gd name="connsiteY6" fmla="*/ 1025551 h 4567262"/>
                <a:gd name="connsiteX7" fmla="*/ 0 w 4467986"/>
                <a:gd name="connsiteY7" fmla="*/ 0 h 4567262"/>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50493 h 4569668"/>
                <a:gd name="connsiteX5" fmla="*/ 3264555 w 4465956"/>
                <a:gd name="connsiteY5" fmla="*/ 2293194 h 4569668"/>
                <a:gd name="connsiteX6" fmla="*/ 503 w 4465956"/>
                <a:gd name="connsiteY6" fmla="*/ 1027957 h 4569668"/>
                <a:gd name="connsiteX7" fmla="*/ 377 w 4465956"/>
                <a:gd name="connsiteY7" fmla="*/ 0 h 4569668"/>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48111 h 4569668"/>
                <a:gd name="connsiteX5" fmla="*/ 3264555 w 4465956"/>
                <a:gd name="connsiteY5" fmla="*/ 2293194 h 4569668"/>
                <a:gd name="connsiteX6" fmla="*/ 503 w 4465956"/>
                <a:gd name="connsiteY6" fmla="*/ 1027957 h 4569668"/>
                <a:gd name="connsiteX7" fmla="*/ 377 w 4465956"/>
                <a:gd name="connsiteY7" fmla="*/ 0 h 4569668"/>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48111 h 4569668"/>
                <a:gd name="connsiteX5" fmla="*/ 3257411 w 4465956"/>
                <a:gd name="connsiteY5" fmla="*/ 2293194 h 4569668"/>
                <a:gd name="connsiteX6" fmla="*/ 503 w 4465956"/>
                <a:gd name="connsiteY6" fmla="*/ 1027957 h 4569668"/>
                <a:gd name="connsiteX7" fmla="*/ 377 w 4465956"/>
                <a:gd name="connsiteY7" fmla="*/ 0 h 4569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65956" h="4569668">
                  <a:moveTo>
                    <a:pt x="377" y="0"/>
                  </a:moveTo>
                  <a:lnTo>
                    <a:pt x="4465497" y="1816943"/>
                  </a:lnTo>
                  <a:cubicBezTo>
                    <a:pt x="4463910" y="2124918"/>
                    <a:pt x="4467086" y="2451943"/>
                    <a:pt x="4465499" y="2759918"/>
                  </a:cubicBezTo>
                  <a:lnTo>
                    <a:pt x="655" y="4569668"/>
                  </a:lnTo>
                  <a:cubicBezTo>
                    <a:pt x="-139" y="4230737"/>
                    <a:pt x="1448" y="3887042"/>
                    <a:pt x="654" y="3548111"/>
                  </a:cubicBezTo>
                  <a:lnTo>
                    <a:pt x="3257411" y="2293194"/>
                  </a:lnTo>
                  <a:lnTo>
                    <a:pt x="503" y="1027957"/>
                  </a:lnTo>
                  <a:cubicBezTo>
                    <a:pt x="-1186" y="686909"/>
                    <a:pt x="2066" y="341048"/>
                    <a:pt x="377"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01703" y="1523009"/>
              <a:ext cx="3074395" cy="251999"/>
            </a:xfrm>
            <a:prstGeom prst="rect">
              <a:avLst/>
            </a:prstGeom>
          </p:spPr>
        </p:pic>
      </p:grpSp>
      <p:pic>
        <p:nvPicPr>
          <p:cNvPr id="11" name="Picture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6173817" y="6279323"/>
            <a:ext cx="2520922" cy="176078"/>
          </a:xfrm>
          <a:prstGeom prst="rect">
            <a:avLst/>
          </a:prstGeom>
        </p:spPr>
      </p:pic>
      <p:cxnSp>
        <p:nvCxnSpPr>
          <p:cNvPr id="12" name="Straight Connector 11"/>
          <p:cNvCxnSpPr/>
          <p:nvPr userDrawn="1"/>
        </p:nvCxnSpPr>
        <p:spPr>
          <a:xfrm>
            <a:off x="457200" y="6570921"/>
            <a:ext cx="8686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 Placeholder 8"/>
          <p:cNvSpPr>
            <a:spLocks noGrp="1"/>
          </p:cNvSpPr>
          <p:nvPr>
            <p:ph type="body" sz="quarter" idx="11" hasCustomPrompt="1"/>
          </p:nvPr>
        </p:nvSpPr>
        <p:spPr>
          <a:xfrm>
            <a:off x="459320" y="2543510"/>
            <a:ext cx="4811323" cy="1233311"/>
          </a:xfrm>
        </p:spPr>
        <p:txBody>
          <a:bodyPr>
            <a:noAutofit/>
          </a:bodyPr>
          <a:lstStyle>
            <a:lvl1pPr marL="0" indent="0">
              <a:lnSpc>
                <a:spcPts val="3900"/>
              </a:lnSpc>
              <a:spcBef>
                <a:spcPts val="0"/>
              </a:spcBef>
              <a:spcAft>
                <a:spcPts val="0"/>
              </a:spcAft>
              <a:buNone/>
              <a:defRPr sz="2400" baseline="0">
                <a:solidFill>
                  <a:schemeClr val="bg2"/>
                </a:solidFill>
              </a:defRPr>
            </a:lvl1pPr>
            <a:lvl2pPr marL="0" indent="0">
              <a:lnSpc>
                <a:spcPct val="100000"/>
              </a:lnSpc>
              <a:spcAft>
                <a:spcPts val="0"/>
              </a:spcAft>
              <a:buNone/>
              <a:defRPr sz="1900">
                <a:solidFill>
                  <a:schemeClr val="bg1"/>
                </a:solidFill>
              </a:defRPr>
            </a:lvl2pPr>
            <a:lvl3pPr marL="468000" indent="0">
              <a:buNone/>
              <a:defRPr/>
            </a:lvl3pPr>
          </a:lstStyle>
          <a:p>
            <a:pPr lvl="0"/>
            <a:r>
              <a:rPr lang="en-US" dirty="0"/>
              <a:t>Master Title Slide Headline</a:t>
            </a:r>
          </a:p>
        </p:txBody>
      </p:sp>
    </p:spTree>
    <p:extLst>
      <p:ext uri="{BB962C8B-B14F-4D97-AF65-F5344CB8AC3E}">
        <p14:creationId xmlns:p14="http://schemas.microsoft.com/office/powerpoint/2010/main" val="41953770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ntroductions">
    <p:bg>
      <p:bgPr>
        <a:solidFill>
          <a:schemeClr val="tx2"/>
        </a:solidFill>
        <a:effectLst/>
      </p:bgPr>
    </p:bg>
    <p:spTree>
      <p:nvGrpSpPr>
        <p:cNvPr id="1" name=""/>
        <p:cNvGrpSpPr/>
        <p:nvPr/>
      </p:nvGrpSpPr>
      <p:grpSpPr>
        <a:xfrm>
          <a:off x="0" y="0"/>
          <a:ext cx="0" cy="0"/>
          <a:chOff x="0" y="0"/>
          <a:chExt cx="0" cy="0"/>
        </a:xfrm>
      </p:grpSpPr>
      <p:pic>
        <p:nvPicPr>
          <p:cNvPr id="4" name="Picture 3" descr="stk153597rke.jpg"/>
          <p:cNvPicPr>
            <a:picLocks noChangeAspect="1"/>
          </p:cNvPicPr>
          <p:nvPr userDrawn="1"/>
        </p:nvPicPr>
        <p:blipFill>
          <a:blip r:embed="rId2" cstate="print"/>
          <a:stretch>
            <a:fillRect/>
          </a:stretch>
        </p:blipFill>
        <p:spPr>
          <a:xfrm>
            <a:off x="0" y="0"/>
            <a:ext cx="9144000" cy="6858000"/>
          </a:xfrm>
          <a:prstGeom prst="rect">
            <a:avLst/>
          </a:prstGeom>
        </p:spPr>
      </p:pic>
      <p:sp>
        <p:nvSpPr>
          <p:cNvPr id="5" name="Text Placeholder 8"/>
          <p:cNvSpPr>
            <a:spLocks noGrp="1"/>
          </p:cNvSpPr>
          <p:nvPr>
            <p:ph type="body" sz="quarter" idx="10" hasCustomPrompt="1"/>
          </p:nvPr>
        </p:nvSpPr>
        <p:spPr>
          <a:xfrm>
            <a:off x="457200" y="359082"/>
            <a:ext cx="8228013" cy="605012"/>
          </a:xfrm>
        </p:spPr>
        <p:txBody>
          <a:bodyPr lIns="0" rIns="0" anchor="b" anchorCtr="0">
            <a:noAutofit/>
          </a:bodyPr>
          <a:lstStyle>
            <a:lvl1pPr marL="0" indent="0" algn="l">
              <a:lnSpc>
                <a:spcPts val="3900"/>
              </a:lnSpc>
              <a:spcBef>
                <a:spcPts val="0"/>
              </a:spcBef>
              <a:spcAft>
                <a:spcPts val="0"/>
              </a:spcAft>
              <a:buNone/>
              <a:defRPr sz="4000" b="0" baseline="0">
                <a:solidFill>
                  <a:schemeClr val="tx2"/>
                </a:solidFill>
              </a:defRPr>
            </a:lvl1pPr>
            <a:lvl2pPr marL="0" indent="0">
              <a:lnSpc>
                <a:spcPct val="100000"/>
              </a:lnSpc>
              <a:spcAft>
                <a:spcPts val="0"/>
              </a:spcAft>
              <a:buNone/>
              <a:defRPr sz="1900">
                <a:solidFill>
                  <a:schemeClr val="bg1"/>
                </a:solidFill>
              </a:defRPr>
            </a:lvl2pPr>
            <a:lvl3pPr marL="468000" indent="0">
              <a:buNone/>
              <a:defRPr/>
            </a:lvl3pPr>
          </a:lstStyle>
          <a:p>
            <a:pPr lvl="0"/>
            <a:r>
              <a:rPr lang="en-US" dirty="0"/>
              <a:t>Master Divider Slide Headline</a:t>
            </a:r>
          </a:p>
        </p:txBody>
      </p:sp>
    </p:spTree>
    <p:extLst>
      <p:ext uri="{BB962C8B-B14F-4D97-AF65-F5344CB8AC3E}">
        <p14:creationId xmlns:p14="http://schemas.microsoft.com/office/powerpoint/2010/main" val="23099448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Next Steps">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a:xfrm>
            <a:off x="457201" y="1381125"/>
            <a:ext cx="8228012" cy="5037138"/>
          </a:xfrm>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pic>
        <p:nvPicPr>
          <p:cNvPr id="9" name="Picture 8" descr="Power_PC [Converted].png"/>
          <p:cNvPicPr>
            <a:picLocks noChangeAspect="1"/>
          </p:cNvPicPr>
          <p:nvPr userDrawn="1"/>
        </p:nvPicPr>
        <p:blipFill>
          <a:blip r:embed="rId2" cstate="print"/>
          <a:stretch>
            <a:fillRect/>
          </a:stretch>
        </p:blipFill>
        <p:spPr>
          <a:xfrm>
            <a:off x="7294652" y="170122"/>
            <a:ext cx="1535846" cy="1781155"/>
          </a:xfrm>
          <a:prstGeom prst="rect">
            <a:avLst/>
          </a:prstGeom>
        </p:spPr>
      </p:pic>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Knowledge Check">
    <p:spTree>
      <p:nvGrpSpPr>
        <p:cNvPr id="1" name=""/>
        <p:cNvGrpSpPr/>
        <p:nvPr/>
      </p:nvGrpSpPr>
      <p:grpSpPr>
        <a:xfrm>
          <a:off x="0" y="0"/>
          <a:ext cx="0" cy="0"/>
          <a:chOff x="0" y="0"/>
          <a:chExt cx="0" cy="0"/>
        </a:xfrm>
      </p:grpSpPr>
      <p:pic>
        <p:nvPicPr>
          <p:cNvPr id="11" name="Picture 10" descr="Light Bulb_PC [Converted].png"/>
          <p:cNvPicPr>
            <a:picLocks noChangeAspect="1"/>
          </p:cNvPicPr>
          <p:nvPr userDrawn="1"/>
        </p:nvPicPr>
        <p:blipFill>
          <a:blip r:embed="rId2" cstate="print"/>
          <a:stretch>
            <a:fillRect/>
          </a:stretch>
        </p:blipFill>
        <p:spPr>
          <a:xfrm>
            <a:off x="7315201" y="170122"/>
            <a:ext cx="1388650" cy="2239199"/>
          </a:xfrm>
          <a:prstGeom prst="rect">
            <a:avLst/>
          </a:prstGeom>
        </p:spPr>
      </p:pic>
      <p:sp>
        <p:nvSpPr>
          <p:cNvPr id="10" name="Content Placeholder 9"/>
          <p:cNvSpPr>
            <a:spLocks noGrp="1"/>
          </p:cNvSpPr>
          <p:nvPr>
            <p:ph sz="quarter" idx="12" hasCustomPrompt="1"/>
          </p:nvPr>
        </p:nvSpPr>
        <p:spPr>
          <a:xfrm>
            <a:off x="457201" y="1381125"/>
            <a:ext cx="8228012" cy="5037138"/>
          </a:xfrm>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pic>
        <p:nvPicPr>
          <p:cNvPr id="9" name="Picture 8" descr="Magnify_PC [Converted].png"/>
          <p:cNvPicPr>
            <a:picLocks noChangeAspect="1"/>
          </p:cNvPicPr>
          <p:nvPr userDrawn="1"/>
        </p:nvPicPr>
        <p:blipFill>
          <a:blip r:embed="rId2" cstate="print"/>
          <a:stretch>
            <a:fillRect/>
          </a:stretch>
        </p:blipFill>
        <p:spPr>
          <a:xfrm>
            <a:off x="7017943" y="158624"/>
            <a:ext cx="2000897" cy="2006852"/>
          </a:xfrm>
          <a:prstGeom prst="rect">
            <a:avLst/>
          </a:prstGeom>
        </p:spPr>
      </p:pic>
      <p:sp>
        <p:nvSpPr>
          <p:cNvPr id="10" name="Content Placeholder 9"/>
          <p:cNvSpPr>
            <a:spLocks noGrp="1"/>
          </p:cNvSpPr>
          <p:nvPr>
            <p:ph sz="quarter" idx="12" hasCustomPrompt="1"/>
          </p:nvPr>
        </p:nvSpPr>
        <p:spPr>
          <a:xfrm>
            <a:off x="457201" y="1381125"/>
            <a:ext cx="8228012" cy="5037138"/>
          </a:xfrm>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pic>
        <p:nvPicPr>
          <p:cNvPr id="11" name="Picture 10" descr="Speaker_PC [Converted].png"/>
          <p:cNvPicPr>
            <a:picLocks noChangeAspect="1"/>
          </p:cNvPicPr>
          <p:nvPr userDrawn="1"/>
        </p:nvPicPr>
        <p:blipFill>
          <a:blip r:embed="rId2" cstate="print"/>
          <a:stretch>
            <a:fillRect/>
          </a:stretch>
        </p:blipFill>
        <p:spPr>
          <a:xfrm>
            <a:off x="6642376" y="195281"/>
            <a:ext cx="2191150" cy="1808840"/>
          </a:xfrm>
          <a:prstGeom prst="rect">
            <a:avLst/>
          </a:prstGeom>
        </p:spPr>
      </p:pic>
      <p:sp>
        <p:nvSpPr>
          <p:cNvPr id="10" name="Content Placeholder 9"/>
          <p:cNvSpPr>
            <a:spLocks noGrp="1"/>
          </p:cNvSpPr>
          <p:nvPr>
            <p:ph sz="quarter" idx="12" hasCustomPrompt="1"/>
          </p:nvPr>
        </p:nvSpPr>
        <p:spPr>
          <a:xfrm>
            <a:off x="457201" y="1381125"/>
            <a:ext cx="8228012" cy="5037138"/>
          </a:xfrm>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Activity">
    <p:spTree>
      <p:nvGrpSpPr>
        <p:cNvPr id="1" name=""/>
        <p:cNvGrpSpPr/>
        <p:nvPr/>
      </p:nvGrpSpPr>
      <p:grpSpPr>
        <a:xfrm>
          <a:off x="0" y="0"/>
          <a:ext cx="0" cy="0"/>
          <a:chOff x="0" y="0"/>
          <a:chExt cx="0" cy="0"/>
        </a:xfrm>
      </p:grpSpPr>
      <p:pic>
        <p:nvPicPr>
          <p:cNvPr id="11" name="Picture 10" descr="140258517.png"/>
          <p:cNvPicPr>
            <a:picLocks noChangeAspect="1"/>
          </p:cNvPicPr>
          <p:nvPr userDrawn="1"/>
        </p:nvPicPr>
        <p:blipFill>
          <a:blip r:embed="rId2" cstate="print"/>
          <a:stretch>
            <a:fillRect/>
          </a:stretch>
        </p:blipFill>
        <p:spPr>
          <a:xfrm>
            <a:off x="5189368" y="3429000"/>
            <a:ext cx="4114286" cy="3419048"/>
          </a:xfrm>
          <a:prstGeom prst="rect">
            <a:avLst/>
          </a:prstGeom>
        </p:spPr>
      </p:pic>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pic>
        <p:nvPicPr>
          <p:cNvPr id="9" name="Picture 8" descr="100605056.png"/>
          <p:cNvPicPr>
            <a:picLocks noChangeAspect="1"/>
          </p:cNvPicPr>
          <p:nvPr userDrawn="1"/>
        </p:nvPicPr>
        <p:blipFill>
          <a:blip r:embed="rId2" cstate="print"/>
          <a:stretch>
            <a:fillRect/>
          </a:stretch>
        </p:blipFill>
        <p:spPr>
          <a:xfrm>
            <a:off x="6218677" y="3062745"/>
            <a:ext cx="2447619" cy="3657143"/>
          </a:xfrm>
          <a:prstGeom prst="rect">
            <a:avLst/>
          </a:prstGeom>
        </p:spPr>
      </p:pic>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urse Goals">
    <p:spTree>
      <p:nvGrpSpPr>
        <p:cNvPr id="1" name=""/>
        <p:cNvGrpSpPr/>
        <p:nvPr/>
      </p:nvGrpSpPr>
      <p:grpSpPr>
        <a:xfrm>
          <a:off x="0" y="0"/>
          <a:ext cx="0" cy="0"/>
          <a:chOff x="0" y="0"/>
          <a:chExt cx="0" cy="0"/>
        </a:xfrm>
      </p:grpSpPr>
      <p:pic>
        <p:nvPicPr>
          <p:cNvPr id="11" name="Picture 10" descr="AA053798.png"/>
          <p:cNvPicPr>
            <a:picLocks noChangeAspect="1"/>
          </p:cNvPicPr>
          <p:nvPr userDrawn="1"/>
        </p:nvPicPr>
        <p:blipFill>
          <a:blip r:embed="rId2" cstate="print"/>
          <a:stretch>
            <a:fillRect/>
          </a:stretch>
        </p:blipFill>
        <p:spPr>
          <a:xfrm>
            <a:off x="3510986" y="4689478"/>
            <a:ext cx="5485715" cy="2019048"/>
          </a:xfrm>
          <a:prstGeom prst="rect">
            <a:avLst/>
          </a:prstGeom>
        </p:spPr>
      </p:pic>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urse Summary">
    <p:spTree>
      <p:nvGrpSpPr>
        <p:cNvPr id="1" name=""/>
        <p:cNvGrpSpPr/>
        <p:nvPr/>
      </p:nvGrpSpPr>
      <p:grpSpPr>
        <a:xfrm>
          <a:off x="0" y="0"/>
          <a:ext cx="0" cy="0"/>
          <a:chOff x="0" y="0"/>
          <a:chExt cx="0" cy="0"/>
        </a:xfrm>
      </p:grpSpPr>
      <p:pic>
        <p:nvPicPr>
          <p:cNvPr id="9" name="Picture 8" descr="AA053797.png"/>
          <p:cNvPicPr>
            <a:picLocks noChangeAspect="1"/>
          </p:cNvPicPr>
          <p:nvPr userDrawn="1"/>
        </p:nvPicPr>
        <p:blipFill>
          <a:blip r:embed="rId2" cstate="print"/>
          <a:stretch>
            <a:fillRect/>
          </a:stretch>
        </p:blipFill>
        <p:spPr>
          <a:xfrm>
            <a:off x="3510986" y="4584716"/>
            <a:ext cx="5485715" cy="2123810"/>
          </a:xfrm>
          <a:prstGeom prst="rect">
            <a:avLst/>
          </a:prstGeom>
        </p:spPr>
      </p:pic>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Reflections">
    <p:spTree>
      <p:nvGrpSpPr>
        <p:cNvPr id="1" name=""/>
        <p:cNvGrpSpPr/>
        <p:nvPr/>
      </p:nvGrpSpPr>
      <p:grpSpPr>
        <a:xfrm>
          <a:off x="0" y="0"/>
          <a:ext cx="0" cy="0"/>
          <a:chOff x="0" y="0"/>
          <a:chExt cx="0" cy="0"/>
        </a:xfrm>
      </p:grpSpPr>
      <p:pic>
        <p:nvPicPr>
          <p:cNvPr id="11" name="Picture 10" descr="skd186908sdc.png"/>
          <p:cNvPicPr>
            <a:picLocks noChangeAspect="1"/>
          </p:cNvPicPr>
          <p:nvPr userDrawn="1"/>
        </p:nvPicPr>
        <p:blipFill>
          <a:blip r:embed="rId2" cstate="print"/>
          <a:stretch>
            <a:fillRect/>
          </a:stretch>
        </p:blipFill>
        <p:spPr>
          <a:xfrm>
            <a:off x="5405212" y="3953896"/>
            <a:ext cx="3657143" cy="2733334"/>
          </a:xfrm>
          <a:prstGeom prst="rect">
            <a:avLst/>
          </a:prstGeom>
        </p:spPr>
      </p:pic>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Slide ">
    <p:bg>
      <p:bgPr>
        <a:solidFill>
          <a:schemeClr val="tx2"/>
        </a:solidFill>
        <a:effectLst/>
      </p:bgPr>
    </p:bg>
    <p:spTree>
      <p:nvGrpSpPr>
        <p:cNvPr id="1" name=""/>
        <p:cNvGrpSpPr/>
        <p:nvPr/>
      </p:nvGrpSpPr>
      <p:grpSpPr>
        <a:xfrm>
          <a:off x="0" y="0"/>
          <a:ext cx="0" cy="0"/>
          <a:chOff x="0" y="0"/>
          <a:chExt cx="0" cy="0"/>
        </a:xfrm>
      </p:grpSpPr>
      <p:pic>
        <p:nvPicPr>
          <p:cNvPr id="3" name="Picture 2" descr="stk318019rkn.jpg"/>
          <p:cNvPicPr>
            <a:picLocks noChangeAspect="1"/>
          </p:cNvPicPr>
          <p:nvPr userDrawn="1"/>
        </p:nvPicPr>
        <p:blipFill>
          <a:blip r:embed="rId2" cstate="print"/>
          <a:stretch>
            <a:fillRect/>
          </a:stretch>
        </p:blipFill>
        <p:spPr>
          <a:xfrm>
            <a:off x="0" y="0"/>
            <a:ext cx="9144000" cy="6858000"/>
          </a:xfrm>
          <a:prstGeom prst="rect">
            <a:avLst/>
          </a:prstGeom>
        </p:spPr>
      </p:pic>
      <p:sp>
        <p:nvSpPr>
          <p:cNvPr id="5" name="Text Placeholder 8"/>
          <p:cNvSpPr>
            <a:spLocks noGrp="1"/>
          </p:cNvSpPr>
          <p:nvPr>
            <p:ph type="body" sz="quarter" idx="10" hasCustomPrompt="1"/>
          </p:nvPr>
        </p:nvSpPr>
        <p:spPr>
          <a:xfrm>
            <a:off x="457200" y="310097"/>
            <a:ext cx="8228013" cy="670326"/>
          </a:xfrm>
        </p:spPr>
        <p:txBody>
          <a:bodyPr lIns="0" rIns="0" anchor="b" anchorCtr="0">
            <a:noAutofit/>
          </a:bodyPr>
          <a:lstStyle>
            <a:lvl1pPr marL="0" indent="0" algn="l">
              <a:lnSpc>
                <a:spcPts val="3900"/>
              </a:lnSpc>
              <a:spcBef>
                <a:spcPts val="0"/>
              </a:spcBef>
              <a:spcAft>
                <a:spcPts val="0"/>
              </a:spcAft>
              <a:buNone/>
              <a:defRPr sz="4000" b="0" baseline="0">
                <a:solidFill>
                  <a:schemeClr val="tx2"/>
                </a:solidFill>
              </a:defRPr>
            </a:lvl1pPr>
            <a:lvl2pPr marL="0" indent="0">
              <a:lnSpc>
                <a:spcPct val="100000"/>
              </a:lnSpc>
              <a:spcAft>
                <a:spcPts val="0"/>
              </a:spcAft>
              <a:buNone/>
              <a:defRPr sz="1900">
                <a:solidFill>
                  <a:schemeClr val="bg1"/>
                </a:solidFill>
              </a:defRPr>
            </a:lvl2pPr>
            <a:lvl3pPr marL="468000" indent="0">
              <a:buNone/>
              <a:defRPr/>
            </a:lvl3pPr>
          </a:lstStyle>
          <a:p>
            <a:pPr lvl="0"/>
            <a:r>
              <a:rPr lang="en-US" dirty="0"/>
              <a:t>Master Divider Slide Headline</a:t>
            </a:r>
          </a:p>
        </p:txBody>
      </p:sp>
    </p:spTree>
    <p:extLst>
      <p:ext uri="{BB962C8B-B14F-4D97-AF65-F5344CB8AC3E}">
        <p14:creationId xmlns:p14="http://schemas.microsoft.com/office/powerpoint/2010/main" val="23099448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Paragraphs">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p:txBody>
          <a:bodyPr/>
          <a:lstStyle>
            <a:lvl1pPr marL="0" indent="0">
              <a:spcBef>
                <a:spcPts val="1200"/>
              </a:spcBef>
              <a:spcAft>
                <a:spcPts val="0"/>
              </a:spcAft>
              <a:buNone/>
              <a:defRPr sz="2400" b="1">
                <a:solidFill>
                  <a:schemeClr val="bg2"/>
                </a:solidFill>
              </a:defRPr>
            </a:lvl1pPr>
            <a:lvl2pPr marL="231775" indent="-231775">
              <a:spcBef>
                <a:spcPts val="624"/>
              </a:spcBef>
              <a:buFont typeface="Arial" pitchFamily="34" charset="0"/>
              <a:buChar char="•"/>
              <a:defRPr/>
            </a:lvl2pPr>
            <a:lvl3pPr marL="457200" indent="-231775">
              <a:buFont typeface="Arial" pitchFamily="34" charset="0"/>
              <a:buChar char="–"/>
              <a:defRPr/>
            </a:lvl3pPr>
            <a:lvl4pPr marL="688975" indent="-225425">
              <a:buFont typeface="Arial" pitchFamily="34" charset="0"/>
              <a:buChar char="•"/>
              <a:defRPr/>
            </a:lvl4pPr>
            <a:lvl5pPr marL="914400" indent="-225425">
              <a:buFont typeface="Arial" pitchFamily="34" charset="0"/>
              <a:buChar char="–"/>
              <a:tabLst/>
              <a:defRPr/>
            </a:lvl5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8" name="Straight Connector 7"/>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hasCustomPrompt="1"/>
          </p:nvPr>
        </p:nvSpPr>
        <p:spPr/>
        <p:txBody>
          <a:bodyPr/>
          <a:lstStyle/>
          <a:p>
            <a:r>
              <a:rPr lang="en-US" dirty="0"/>
              <a:t>Master Title Slide Headline</a:t>
            </a:r>
            <a:endParaRPr lang="en-CA" dirty="0"/>
          </a:p>
        </p:txBody>
      </p:sp>
      <p:sp>
        <p:nvSpPr>
          <p:cNvPr id="9" name="TextBox 8"/>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2-Content">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a:xfrm>
            <a:off x="457201" y="1381125"/>
            <a:ext cx="4025899" cy="4824414"/>
          </a:xfrm>
        </p:spPr>
        <p:txBody>
          <a:bodyPr>
            <a:normAutofit/>
          </a:bodyPr>
          <a:lstStyle>
            <a:lvl1pPr>
              <a:defRPr sz="2000"/>
            </a:lvl1pPr>
            <a:lvl2pPr>
              <a:defRPr sz="1800"/>
            </a:lvl2pPr>
            <a:lvl3pPr>
              <a:defRPr sz="1600"/>
            </a:lvl3pPr>
            <a:lvl4pPr>
              <a:defRPr sz="1400"/>
            </a:lvl4pPr>
            <a:lvl5pPr>
              <a:defRPr sz="1200"/>
            </a:lvl5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sp>
        <p:nvSpPr>
          <p:cNvPr id="9" name="Content Placeholder 9"/>
          <p:cNvSpPr>
            <a:spLocks noGrp="1"/>
          </p:cNvSpPr>
          <p:nvPr>
            <p:ph sz="quarter" idx="13" hasCustomPrompt="1"/>
          </p:nvPr>
        </p:nvSpPr>
        <p:spPr>
          <a:xfrm>
            <a:off x="4659314" y="1381125"/>
            <a:ext cx="4025899" cy="4824414"/>
          </a:xfrm>
        </p:spPr>
        <p:txBody>
          <a:bodyPr>
            <a:normAutofit/>
          </a:bodyPr>
          <a:lstStyle>
            <a:lvl1pPr>
              <a:defRPr sz="2000"/>
            </a:lvl1pPr>
            <a:lvl2pPr>
              <a:defRPr sz="1800"/>
            </a:lvl2pPr>
            <a:lvl3pPr>
              <a:defRPr sz="1600"/>
            </a:lvl3pPr>
            <a:lvl4pPr>
              <a:defRPr sz="1400"/>
            </a:lvl4pPr>
            <a:lvl5pPr>
              <a:defRPr sz="1200"/>
            </a:lvl5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11" name="Straight Connector 10"/>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162026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2-content Paragraphs">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a:xfrm>
            <a:off x="457202" y="1381125"/>
            <a:ext cx="4025898" cy="4824414"/>
          </a:xfrm>
        </p:spPr>
        <p:txBody>
          <a:bodyPr>
            <a:normAutofit/>
          </a:bodyPr>
          <a:lstStyle>
            <a:lvl1pPr marL="0" indent="0">
              <a:spcBef>
                <a:spcPts val="1200"/>
              </a:spcBef>
              <a:spcAft>
                <a:spcPts val="0"/>
              </a:spcAft>
              <a:buNone/>
              <a:defRPr sz="2000" b="1">
                <a:solidFill>
                  <a:schemeClr val="bg2"/>
                </a:solidFill>
              </a:defRPr>
            </a:lvl1pPr>
            <a:lvl2pPr marL="231775" indent="-231775">
              <a:buFont typeface="Arial" pitchFamily="34" charset="0"/>
              <a:buChar char="•"/>
              <a:defRPr sz="2000"/>
            </a:lvl2pPr>
            <a:lvl3pPr marL="457200" indent="-231775">
              <a:buFont typeface="Arial" pitchFamily="34" charset="0"/>
              <a:buChar char="–"/>
              <a:defRPr sz="1800"/>
            </a:lvl3pPr>
            <a:lvl4pPr marL="688975" indent="-225425">
              <a:buFont typeface="Arial" pitchFamily="34" charset="0"/>
              <a:buChar char="•"/>
              <a:defRPr sz="1600"/>
            </a:lvl4pPr>
            <a:lvl5pPr marL="914400" indent="-225425">
              <a:buFont typeface="Arial" pitchFamily="34" charset="0"/>
              <a:buChar char="–"/>
              <a:tabLst/>
              <a:defRPr sz="1400"/>
            </a:lvl5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sp>
        <p:nvSpPr>
          <p:cNvPr id="8" name="Content Placeholder 9"/>
          <p:cNvSpPr>
            <a:spLocks noGrp="1"/>
          </p:cNvSpPr>
          <p:nvPr>
            <p:ph sz="quarter" idx="14" hasCustomPrompt="1"/>
          </p:nvPr>
        </p:nvSpPr>
        <p:spPr>
          <a:xfrm>
            <a:off x="4660900" y="1381125"/>
            <a:ext cx="4025898" cy="4824414"/>
          </a:xfrm>
        </p:spPr>
        <p:txBody>
          <a:bodyPr>
            <a:normAutofit/>
          </a:bodyPr>
          <a:lstStyle>
            <a:lvl1pPr marL="0" indent="0">
              <a:spcBef>
                <a:spcPts val="1200"/>
              </a:spcBef>
              <a:spcAft>
                <a:spcPts val="0"/>
              </a:spcAft>
              <a:buNone/>
              <a:defRPr sz="2000" b="1">
                <a:solidFill>
                  <a:schemeClr val="bg2"/>
                </a:solidFill>
              </a:defRPr>
            </a:lvl1pPr>
            <a:lvl2pPr marL="231775" indent="-231775">
              <a:buFont typeface="Arial" pitchFamily="34" charset="0"/>
              <a:buChar char="•"/>
              <a:defRPr sz="2000"/>
            </a:lvl2pPr>
            <a:lvl3pPr marL="457200" indent="-231775">
              <a:buFont typeface="Arial" pitchFamily="34" charset="0"/>
              <a:buChar char="–"/>
              <a:defRPr sz="1800"/>
            </a:lvl3pPr>
            <a:lvl4pPr marL="688975" indent="-225425">
              <a:buFont typeface="Arial" pitchFamily="34" charset="0"/>
              <a:buChar char="•"/>
              <a:defRPr sz="1600"/>
            </a:lvl4pPr>
            <a:lvl5pPr marL="914400" indent="-225425">
              <a:buFont typeface="Arial" pitchFamily="34" charset="0"/>
              <a:buChar char="–"/>
              <a:tabLst/>
              <a:defRPr sz="1400"/>
            </a:lvl5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11" name="Straight Connector 10"/>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hasCustomPrompt="1"/>
          </p:nvPr>
        </p:nvSpPr>
        <p:spPr/>
        <p:txBody>
          <a:bodyPr/>
          <a:lstStyle/>
          <a:p>
            <a:r>
              <a:rPr lang="en-US" dirty="0"/>
              <a:t>Master Title Slide Headline</a:t>
            </a:r>
            <a:endParaRPr lang="en-CA" dirty="0"/>
          </a:p>
        </p:txBody>
      </p:sp>
      <p:sp>
        <p:nvSpPr>
          <p:cNvPr id="9" name="TextBox 8"/>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666666"/>
                </a:solidFill>
                <a:latin typeface="Arial" pitchFamily="34" charset="0"/>
                <a:cs typeface="Arial" pitchFamily="34" charset="0"/>
              </a:rPr>
              <a:pPr algn="r"/>
              <a:t>‹#›</a:t>
            </a:fld>
            <a:endParaRPr lang="en-CA" sz="900" dirty="0">
              <a:solidFill>
                <a:srgbClr val="666666"/>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hasCustomPrompt="1"/>
          </p:nvPr>
        </p:nvSpPr>
        <p:spPr/>
        <p:txBody>
          <a:bodyPr/>
          <a:lstStyle/>
          <a:p>
            <a:r>
              <a:rPr lang="en-US" dirty="0"/>
              <a:t>Master Title Slide Headline</a:t>
            </a:r>
            <a:endParaRPr lang="en-CA" dirty="0"/>
          </a:p>
        </p:txBody>
      </p:sp>
      <p:sp>
        <p:nvSpPr>
          <p:cNvPr id="6" name="TextBox 5"/>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19540059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TextBox 2"/>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1792938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Questions">
    <p:bg>
      <p:bgPr>
        <a:solidFill>
          <a:schemeClr val="tx2"/>
        </a:solidFill>
        <a:effectLst/>
      </p:bgPr>
    </p:bg>
    <p:spTree>
      <p:nvGrpSpPr>
        <p:cNvPr id="1" name=""/>
        <p:cNvGrpSpPr/>
        <p:nvPr/>
      </p:nvGrpSpPr>
      <p:grpSpPr>
        <a:xfrm>
          <a:off x="0" y="0"/>
          <a:ext cx="0" cy="0"/>
          <a:chOff x="0" y="0"/>
          <a:chExt cx="0" cy="0"/>
        </a:xfrm>
      </p:grpSpPr>
      <p:pic>
        <p:nvPicPr>
          <p:cNvPr id="3" name="Picture 2" descr="123583599.jpg"/>
          <p:cNvPicPr>
            <a:picLocks noChangeAspect="1"/>
          </p:cNvPicPr>
          <p:nvPr userDrawn="1"/>
        </p:nvPicPr>
        <p:blipFill>
          <a:blip r:embed="rId2" cstate="print"/>
          <a:stretch>
            <a:fillRect/>
          </a:stretch>
        </p:blipFill>
        <p:spPr>
          <a:xfrm>
            <a:off x="0" y="0"/>
            <a:ext cx="9144000" cy="6858000"/>
          </a:xfrm>
          <a:prstGeom prst="rect">
            <a:avLst/>
          </a:prstGeom>
        </p:spPr>
      </p:pic>
      <p:sp>
        <p:nvSpPr>
          <p:cNvPr id="5" name="Text Placeholder 8"/>
          <p:cNvSpPr>
            <a:spLocks noGrp="1"/>
          </p:cNvSpPr>
          <p:nvPr>
            <p:ph type="body" sz="quarter" idx="10" hasCustomPrompt="1"/>
          </p:nvPr>
        </p:nvSpPr>
        <p:spPr>
          <a:xfrm>
            <a:off x="457200" y="359082"/>
            <a:ext cx="8228013" cy="605012"/>
          </a:xfrm>
        </p:spPr>
        <p:txBody>
          <a:bodyPr lIns="0" rIns="0" anchor="b" anchorCtr="0">
            <a:noAutofit/>
          </a:bodyPr>
          <a:lstStyle>
            <a:lvl1pPr marL="0" indent="0" algn="l">
              <a:lnSpc>
                <a:spcPts val="3900"/>
              </a:lnSpc>
              <a:spcBef>
                <a:spcPts val="0"/>
              </a:spcBef>
              <a:spcAft>
                <a:spcPts val="0"/>
              </a:spcAft>
              <a:buNone/>
              <a:defRPr sz="4000" b="0" baseline="0">
                <a:solidFill>
                  <a:schemeClr val="tx2"/>
                </a:solidFill>
              </a:defRPr>
            </a:lvl1pPr>
            <a:lvl2pPr marL="0" indent="0">
              <a:lnSpc>
                <a:spcPct val="100000"/>
              </a:lnSpc>
              <a:spcAft>
                <a:spcPts val="0"/>
              </a:spcAft>
              <a:buNone/>
              <a:defRPr sz="1900">
                <a:solidFill>
                  <a:schemeClr val="bg1"/>
                </a:solidFill>
              </a:defRPr>
            </a:lvl2pPr>
            <a:lvl3pPr marL="468000" indent="0">
              <a:buNone/>
              <a:defRPr/>
            </a:lvl3pPr>
          </a:lstStyle>
          <a:p>
            <a:pPr lvl="0"/>
            <a:r>
              <a:rPr lang="en-US" dirty="0"/>
              <a:t>Master Divider Slide Headline</a:t>
            </a:r>
          </a:p>
        </p:txBody>
      </p:sp>
    </p:spTree>
    <p:extLst>
      <p:ext uri="{BB962C8B-B14F-4D97-AF65-F5344CB8AC3E}">
        <p14:creationId xmlns:p14="http://schemas.microsoft.com/office/powerpoint/2010/main" val="23099448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1" y="1381125"/>
            <a:ext cx="8228012" cy="4824414"/>
          </a:xfrm>
          <a:prstGeom prst="rect">
            <a:avLst/>
          </a:prstGeom>
        </p:spPr>
        <p:txBody>
          <a:bodyPr vert="horz" lIns="0" tIns="0" rIns="0" bIns="0" rtlCol="0">
            <a:normAutofit/>
          </a:body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endParaRPr lang="en-US" dirty="0"/>
          </a:p>
        </p:txBody>
      </p:sp>
      <p:sp>
        <p:nvSpPr>
          <p:cNvPr id="9" name="Title Placeholder 1"/>
          <p:cNvSpPr>
            <a:spLocks noGrp="1"/>
          </p:cNvSpPr>
          <p:nvPr>
            <p:ph type="title"/>
          </p:nvPr>
        </p:nvSpPr>
        <p:spPr>
          <a:xfrm>
            <a:off x="461035" y="170122"/>
            <a:ext cx="8205261" cy="785553"/>
          </a:xfrm>
          <a:prstGeom prst="rect">
            <a:avLst/>
          </a:prstGeom>
        </p:spPr>
        <p:txBody>
          <a:bodyPr vert="horz" lIns="0" tIns="0" rIns="0" bIns="0" rtlCol="0" anchor="b" anchorCtr="0">
            <a:normAutofit/>
          </a:bodyPr>
          <a:lstStyle/>
          <a:p>
            <a:r>
              <a:rPr lang="en-US" dirty="0"/>
              <a:t>Master Title Slide Headline</a:t>
            </a:r>
            <a:endParaRPr lang="en-CA" dirty="0"/>
          </a:p>
        </p:txBody>
      </p:sp>
      <p:pic>
        <p:nvPicPr>
          <p:cNvPr id="2" name="Picture 1"/>
          <p:cNvPicPr>
            <a:picLocks noChangeAspect="1"/>
          </p:cNvPicPr>
          <p:nvPr userDrawn="1"/>
        </p:nvPicPr>
        <p:blipFill>
          <a:blip r:embed="rId21" cstate="print">
            <a:extLst>
              <a:ext uri="{28A0092B-C50C-407E-A947-70E740481C1C}">
                <a14:useLocalDpi xmlns:a14="http://schemas.microsoft.com/office/drawing/2010/main" val="0"/>
              </a:ext>
            </a:extLst>
          </a:blip>
          <a:stretch>
            <a:fillRect/>
          </a:stretch>
        </p:blipFill>
        <p:spPr>
          <a:xfrm>
            <a:off x="7696200" y="234187"/>
            <a:ext cx="806570" cy="721488"/>
          </a:xfrm>
          <a:prstGeom prst="rect">
            <a:avLst/>
          </a:prstGeom>
        </p:spPr>
      </p:pic>
    </p:spTree>
    <p:extLst>
      <p:ext uri="{BB962C8B-B14F-4D97-AF65-F5344CB8AC3E}">
        <p14:creationId xmlns:p14="http://schemas.microsoft.com/office/powerpoint/2010/main" val="4815313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61" r:id="rId10"/>
    <p:sldLayoutId id="2147483657" r:id="rId11"/>
    <p:sldLayoutId id="2147483658" r:id="rId12"/>
    <p:sldLayoutId id="2147483659" r:id="rId13"/>
    <p:sldLayoutId id="2147483663" r:id="rId14"/>
    <p:sldLayoutId id="2147483662" r:id="rId15"/>
    <p:sldLayoutId id="2147483664" r:id="rId16"/>
    <p:sldLayoutId id="2147483665" r:id="rId17"/>
    <p:sldLayoutId id="2147483666" r:id="rId18"/>
    <p:sldLayoutId id="2147483667" r:id="rId19"/>
  </p:sldLayoutIdLst>
  <p:hf hdr="0" ftr="0" dt="0"/>
  <p:txStyles>
    <p:titleStyle>
      <a:lvl1pPr algn="l" defTabSz="914400" rtl="0" eaLnBrk="1" latinLnBrk="0" hangingPunct="1">
        <a:lnSpc>
          <a:spcPts val="2600"/>
        </a:lnSpc>
        <a:spcBef>
          <a:spcPct val="0"/>
        </a:spcBef>
        <a:buNone/>
        <a:defRPr sz="2600" b="1" kern="1200">
          <a:solidFill>
            <a:schemeClr val="accent1"/>
          </a:solidFill>
          <a:latin typeface="Arial" pitchFamily="34" charset="0"/>
          <a:ea typeface="+mj-ea"/>
          <a:cs typeface="Arial" pitchFamily="34" charset="0"/>
        </a:defRPr>
      </a:lvl1pPr>
    </p:titleStyle>
    <p:bodyStyle>
      <a:lvl1pPr marL="231775" indent="-231775" algn="l" defTabSz="914400" rtl="0" eaLnBrk="1" latinLnBrk="0" hangingPunct="1">
        <a:lnSpc>
          <a:spcPct val="100000"/>
        </a:lnSpc>
        <a:spcBef>
          <a:spcPts val="1200"/>
        </a:spcBef>
        <a:spcAft>
          <a:spcPts val="0"/>
        </a:spcAft>
        <a:buClr>
          <a:schemeClr val="tx1"/>
        </a:buClr>
        <a:buSzPct val="80000"/>
        <a:buFont typeface="Arial" pitchFamily="34" charset="0"/>
        <a:buChar char="•"/>
        <a:defRPr sz="2600" b="0" kern="1200">
          <a:solidFill>
            <a:schemeClr val="tx1"/>
          </a:solidFill>
          <a:latin typeface="Arial" pitchFamily="34" charset="0"/>
          <a:ea typeface="+mn-ea"/>
          <a:cs typeface="Arial" pitchFamily="34" charset="0"/>
        </a:defRPr>
      </a:lvl1pPr>
      <a:lvl2pPr marL="457200" indent="-231775" algn="l" defTabSz="914400" rtl="0" eaLnBrk="1" latinLnBrk="0" hangingPunct="1">
        <a:lnSpc>
          <a:spcPct val="100000"/>
        </a:lnSpc>
        <a:spcBef>
          <a:spcPts val="624"/>
        </a:spcBef>
        <a:spcAft>
          <a:spcPts val="0"/>
        </a:spcAft>
        <a:buClr>
          <a:schemeClr val="tx1"/>
        </a:buClr>
        <a:buSzPct val="80000"/>
        <a:buFont typeface="Arial" pitchFamily="34" charset="0"/>
        <a:buChar char="–"/>
        <a:defRPr sz="2400" kern="1200">
          <a:solidFill>
            <a:srgbClr val="000000"/>
          </a:solidFill>
          <a:latin typeface="Arial" pitchFamily="34" charset="0"/>
          <a:ea typeface="+mn-ea"/>
          <a:cs typeface="Arial" pitchFamily="34" charset="0"/>
        </a:defRPr>
      </a:lvl2pPr>
      <a:lvl3pPr marL="688975" indent="-231775" algn="l" defTabSz="914400" rtl="0" eaLnBrk="1" latinLnBrk="0" hangingPunct="1">
        <a:lnSpc>
          <a:spcPct val="100000"/>
        </a:lnSpc>
        <a:spcBef>
          <a:spcPts val="576"/>
        </a:spcBef>
        <a:spcAft>
          <a:spcPts val="0"/>
        </a:spcAft>
        <a:buClr>
          <a:schemeClr val="tx1"/>
        </a:buClr>
        <a:buSzPct val="80000"/>
        <a:buFont typeface="Arial" pitchFamily="34" charset="0"/>
        <a:buChar char="•"/>
        <a:defRPr sz="2000" kern="1200" baseline="0">
          <a:solidFill>
            <a:srgbClr val="000000"/>
          </a:solidFill>
          <a:latin typeface="Arial" pitchFamily="34" charset="0"/>
          <a:ea typeface="+mn-ea"/>
          <a:cs typeface="Arial" pitchFamily="34" charset="0"/>
        </a:defRPr>
      </a:lvl3pPr>
      <a:lvl4pPr marL="914400" indent="-225425" algn="l" defTabSz="914400" rtl="0" eaLnBrk="1" latinLnBrk="0" hangingPunct="1">
        <a:lnSpc>
          <a:spcPct val="100000"/>
        </a:lnSpc>
        <a:spcBef>
          <a:spcPts val="528"/>
        </a:spcBef>
        <a:spcAft>
          <a:spcPts val="0"/>
        </a:spcAft>
        <a:buClr>
          <a:schemeClr val="tx1"/>
        </a:buClr>
        <a:buSzPct val="80000"/>
        <a:buFont typeface="Arial" pitchFamily="34" charset="0"/>
        <a:buChar char="–"/>
        <a:defRPr sz="1800" kern="1200" baseline="0">
          <a:solidFill>
            <a:srgbClr val="000000"/>
          </a:solidFill>
          <a:latin typeface="Arial" pitchFamily="34" charset="0"/>
          <a:ea typeface="+mn-ea"/>
          <a:cs typeface="Arial" pitchFamily="34" charset="0"/>
        </a:defRPr>
      </a:lvl4pPr>
      <a:lvl5pPr marL="1146175" indent="-231775" algn="l" defTabSz="914400" rtl="0" eaLnBrk="1" latinLnBrk="0" hangingPunct="1">
        <a:lnSpc>
          <a:spcPct val="100000"/>
        </a:lnSpc>
        <a:spcBef>
          <a:spcPts val="480"/>
        </a:spcBef>
        <a:spcAft>
          <a:spcPts val="0"/>
        </a:spcAft>
        <a:buClr>
          <a:schemeClr val="tx1"/>
        </a:buClr>
        <a:buSzPct val="80000"/>
        <a:buFont typeface="Arial" pitchFamily="34" charset="0"/>
        <a:buChar char="•"/>
        <a:defRPr sz="1600" kern="1200" baseline="0">
          <a:solidFill>
            <a:srgbClr val="000000"/>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8.xml"/></Relationships>
</file>

<file path=ppt/slides/_rels/slide11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8.xml"/></Relationships>
</file>

<file path=ppt/slides/_rels/slide116.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8.xml"/></Relationships>
</file>

<file path=ppt/slides/_rels/slide11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8.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8.xml"/></Relationships>
</file>

<file path=ppt/slides/_rels/slide121.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3.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7.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8.xml"/></Relationships>
</file>

<file path=ppt/slides/_rels/slide128.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8.xml"/></Relationships>
</file>

<file path=ppt/slides/_rels/slide129.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130.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8.xml"/></Relationships>
</file>

<file path=ppt/slides/_rels/slide131.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8.xml"/></Relationships>
</file>

<file path=ppt/slides/_rels/slide132.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8.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3.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Layout" Target="../slideLayouts/slideLayout3.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5.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3.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1.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3.xml"/></Relationships>
</file>

<file path=ppt/slides/_rels/slide182.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3.xml"/></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8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7.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3.xml"/></Relationships>
</file>

<file path=ppt/slides/_rels/slide188.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3.xml"/></Relationships>
</file>

<file path=ppt/slides/_rels/slide189.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3.xml"/></Relationships>
</file>

<file path=ppt/slides/_rels/slide191.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8.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6.xml.rels><?xml version="1.0" encoding="UTF-8" standalone="yes"?>
<Relationships xmlns="http://schemas.openxmlformats.org/package/2006/relationships"><Relationship Id="rId2" Type="http://schemas.openxmlformats.org/officeDocument/2006/relationships/image" Target="../media/image88.jpeg"/><Relationship Id="rId1" Type="http://schemas.openxmlformats.org/officeDocument/2006/relationships/slideLayout" Target="../slideLayouts/slideLayout3.xml"/></Relationships>
</file>

<file path=ppt/slides/_rels/slide197.xml.rels><?xml version="1.0" encoding="UTF-8" standalone="yes"?>
<Relationships xmlns="http://schemas.openxmlformats.org/package/2006/relationships"><Relationship Id="rId2" Type="http://schemas.openxmlformats.org/officeDocument/2006/relationships/image" Target="../media/image89.jpeg"/><Relationship Id="rId1" Type="http://schemas.openxmlformats.org/officeDocument/2006/relationships/slideLayout" Target="../slideLayouts/slideLayout3.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9.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3.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8.xml"/></Relationships>
</file>

<file path=ppt/slides/_rels/slide210.xml.rels><?xml version="1.0" encoding="UTF-8" standalone="yes"?>
<Relationships xmlns="http://schemas.openxmlformats.org/package/2006/relationships"><Relationship Id="rId2" Type="http://schemas.openxmlformats.org/officeDocument/2006/relationships/image" Target="../media/image92.jpeg"/><Relationship Id="rId1" Type="http://schemas.openxmlformats.org/officeDocument/2006/relationships/slideLayout" Target="../slideLayouts/slideLayout3.xml"/></Relationships>
</file>

<file path=ppt/slides/_rels/slide211.xml.rels><?xml version="1.0" encoding="UTF-8" standalone="yes"?>
<Relationships xmlns="http://schemas.openxmlformats.org/package/2006/relationships"><Relationship Id="rId2" Type="http://schemas.openxmlformats.org/officeDocument/2006/relationships/image" Target="../media/image93.gif"/><Relationship Id="rId1" Type="http://schemas.openxmlformats.org/officeDocument/2006/relationships/slideLayout" Target="../slideLayouts/slideLayout3.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7.xml.rels><?xml version="1.0" encoding="UTF-8" standalone="yes"?>
<Relationships xmlns="http://schemas.openxmlformats.org/package/2006/relationships"><Relationship Id="rId2" Type="http://schemas.openxmlformats.org/officeDocument/2006/relationships/image" Target="../media/image94.jpeg"/><Relationship Id="rId1" Type="http://schemas.openxmlformats.org/officeDocument/2006/relationships/slideLayout" Target="../slideLayouts/slideLayout3.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hyperlink" Target="React%20versions.docx"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2" Type="http://schemas.openxmlformats.org/officeDocument/2006/relationships/hyperlink" Target="http://registry.npmjs.org/" TargetMode="Externa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hyperlink" Target="dom.png" TargetMode="Externa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hyperlink" Target="https://scotch.io/tutorials/demystifying-the-service-worker-lifecycle#toc-installation" TargetMode="External"/><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React </a:t>
            </a:r>
            <a:r>
              <a:rPr lang="en-US" dirty="0" err="1"/>
              <a:t>js</a:t>
            </a:r>
            <a:endParaRPr lang="en-US" dirty="0"/>
          </a:p>
          <a:p>
            <a:endParaRPr lang="en-US" dirty="0"/>
          </a:p>
        </p:txBody>
      </p:sp>
      <p:sp>
        <p:nvSpPr>
          <p:cNvPr id="2" name="TextBox 1"/>
          <p:cNvSpPr txBox="1"/>
          <p:nvPr/>
        </p:nvSpPr>
        <p:spPr>
          <a:xfrm>
            <a:off x="762000" y="2971800"/>
            <a:ext cx="1749197" cy="369332"/>
          </a:xfrm>
          <a:prstGeom prst="rect">
            <a:avLst/>
          </a:prstGeom>
          <a:noFill/>
        </p:spPr>
        <p:txBody>
          <a:bodyPr wrap="none" rtlCol="0">
            <a:spAutoFit/>
          </a:bodyPr>
          <a:lstStyle/>
          <a:p>
            <a:r>
              <a:rPr lang="en-IN" dirty="0"/>
              <a:t>Parameswari E</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Java script Frameworks</a:t>
            </a:r>
          </a:p>
        </p:txBody>
      </p:sp>
      <p:pic>
        <p:nvPicPr>
          <p:cNvPr id="1026" name="Picture 2" descr="Javascript Frameworks - What Is React - Edureka"/>
          <p:cNvPicPr>
            <a:picLocks noChangeAspect="1" noChangeArrowheads="1"/>
          </p:cNvPicPr>
          <p:nvPr/>
        </p:nvPicPr>
        <p:blipFill rotWithShape="1">
          <a:blip r:embed="rId2">
            <a:extLst>
              <a:ext uri="{28A0092B-C50C-407E-A947-70E740481C1C}">
                <a14:useLocalDpi xmlns:a14="http://schemas.microsoft.com/office/drawing/2010/main" val="0"/>
              </a:ext>
            </a:extLst>
          </a:blip>
          <a:srcRect t="6400"/>
          <a:stretch/>
        </p:blipFill>
        <p:spPr bwMode="auto">
          <a:xfrm>
            <a:off x="609600" y="1828800"/>
            <a:ext cx="8153400" cy="4457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440441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62500" lnSpcReduction="20000"/>
          </a:bodyPr>
          <a:lstStyle/>
          <a:p>
            <a:r>
              <a:rPr lang="en-IN" dirty="0"/>
              <a:t>state={</a:t>
            </a:r>
          </a:p>
          <a:p>
            <a:r>
              <a:rPr lang="en-IN" dirty="0"/>
              <a:t>    persons:[</a:t>
            </a:r>
          </a:p>
          <a:p>
            <a:r>
              <a:rPr lang="en-IN" dirty="0"/>
              <a:t>        {</a:t>
            </a:r>
          </a:p>
          <a:p>
            <a:r>
              <a:rPr lang="en-IN" dirty="0"/>
              <a:t>          name:"Parameswari",value:48</a:t>
            </a:r>
          </a:p>
          <a:p>
            <a:r>
              <a:rPr lang="en-IN" dirty="0"/>
              <a:t>        },</a:t>
            </a:r>
          </a:p>
          <a:p>
            <a:r>
              <a:rPr lang="en-IN" dirty="0"/>
              <a:t>        {</a:t>
            </a:r>
          </a:p>
          <a:p>
            <a:r>
              <a:rPr lang="en-IN" dirty="0"/>
              <a:t>            name:"Bala",value:53</a:t>
            </a:r>
          </a:p>
          <a:p>
            <a:r>
              <a:rPr lang="en-IN" dirty="0"/>
              <a:t>        }</a:t>
            </a:r>
          </a:p>
          <a:p>
            <a:r>
              <a:rPr lang="en-IN" dirty="0"/>
              <a:t>    ],</a:t>
            </a:r>
          </a:p>
          <a:p>
            <a:r>
              <a:rPr lang="en-IN" dirty="0"/>
              <a:t>   customers:{</a:t>
            </a:r>
          </a:p>
          <a:p>
            <a:r>
              <a:rPr lang="en-IN" dirty="0"/>
              <a:t>      Id:102,</a:t>
            </a:r>
          </a:p>
          <a:p>
            <a:r>
              <a:rPr lang="en-IN" dirty="0"/>
              <a:t>      </a:t>
            </a:r>
            <a:r>
              <a:rPr lang="en-IN" dirty="0" err="1"/>
              <a:t>name:"Arjun</a:t>
            </a:r>
            <a:r>
              <a:rPr lang="en-IN" dirty="0"/>
              <a:t>"</a:t>
            </a:r>
          </a:p>
          <a:p>
            <a:r>
              <a:rPr lang="en-IN" dirty="0"/>
              <a:t>   }</a:t>
            </a:r>
          </a:p>
          <a:p>
            <a:r>
              <a:rPr lang="en-IN" dirty="0"/>
              <a:t>  }</a:t>
            </a:r>
          </a:p>
          <a:p>
            <a:endParaRPr lang="en-IN" dirty="0"/>
          </a:p>
        </p:txBody>
      </p:sp>
      <p:sp>
        <p:nvSpPr>
          <p:cNvPr id="3" name="Title 2"/>
          <p:cNvSpPr>
            <a:spLocks noGrp="1"/>
          </p:cNvSpPr>
          <p:nvPr>
            <p:ph type="title"/>
          </p:nvPr>
        </p:nvSpPr>
        <p:spPr/>
        <p:txBody>
          <a:bodyPr/>
          <a:lstStyle/>
          <a:p>
            <a:r>
              <a:rPr lang="en-IN" dirty="0"/>
              <a:t>Understanding and using state</a:t>
            </a:r>
          </a:p>
        </p:txBody>
      </p:sp>
    </p:spTree>
    <p:extLst>
      <p:ext uri="{BB962C8B-B14F-4D97-AF65-F5344CB8AC3E}">
        <p14:creationId xmlns:p14="http://schemas.microsoft.com/office/powerpoint/2010/main" val="327710077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70000" lnSpcReduction="20000"/>
          </a:bodyPr>
          <a:lstStyle/>
          <a:p>
            <a:r>
              <a:rPr lang="en-IN" dirty="0"/>
              <a:t>handler=()=&gt;{</a:t>
            </a:r>
          </a:p>
          <a:p>
            <a:r>
              <a:rPr lang="en-IN" dirty="0"/>
              <a:t>   // console.log( "clicked");</a:t>
            </a:r>
          </a:p>
          <a:p>
            <a:r>
              <a:rPr lang="en-IN" dirty="0"/>
              <a:t>      </a:t>
            </a:r>
            <a:r>
              <a:rPr lang="en-IN" dirty="0" err="1"/>
              <a:t>this.setState</a:t>
            </a:r>
            <a:r>
              <a:rPr lang="en-IN" dirty="0"/>
              <a:t>({</a:t>
            </a:r>
          </a:p>
          <a:p>
            <a:r>
              <a:rPr lang="en-IN" dirty="0"/>
              <a:t>          persons:[</a:t>
            </a:r>
          </a:p>
          <a:p>
            <a:r>
              <a:rPr lang="en-IN" dirty="0"/>
              <a:t>              {</a:t>
            </a:r>
          </a:p>
          <a:p>
            <a:r>
              <a:rPr lang="en-IN" dirty="0"/>
              <a:t>                  name:"ParameswariBala",value:49</a:t>
            </a:r>
          </a:p>
          <a:p>
            <a:r>
              <a:rPr lang="en-IN" dirty="0"/>
              <a:t>              },</a:t>
            </a:r>
          </a:p>
          <a:p>
            <a:r>
              <a:rPr lang="en-IN" dirty="0"/>
              <a:t>              {</a:t>
            </a:r>
          </a:p>
          <a:p>
            <a:r>
              <a:rPr lang="en-IN" dirty="0"/>
              <a:t>                  name:"BalaManickam",value:54</a:t>
            </a:r>
          </a:p>
          <a:p>
            <a:r>
              <a:rPr lang="en-IN" dirty="0"/>
              <a:t>              }</a:t>
            </a:r>
          </a:p>
          <a:p>
            <a:r>
              <a:rPr lang="en-IN" dirty="0"/>
              <a:t>          ]</a:t>
            </a:r>
          </a:p>
          <a:p>
            <a:r>
              <a:rPr lang="en-IN" dirty="0"/>
              <a:t>      })</a:t>
            </a:r>
          </a:p>
          <a:p>
            <a:r>
              <a:rPr lang="en-IN" dirty="0"/>
              <a:t>  }</a:t>
            </a:r>
          </a:p>
        </p:txBody>
      </p:sp>
      <p:sp>
        <p:nvSpPr>
          <p:cNvPr id="3" name="Title 2"/>
          <p:cNvSpPr>
            <a:spLocks noGrp="1"/>
          </p:cNvSpPr>
          <p:nvPr>
            <p:ph type="title"/>
          </p:nvPr>
        </p:nvSpPr>
        <p:spPr/>
        <p:txBody>
          <a:bodyPr/>
          <a:lstStyle/>
          <a:p>
            <a:r>
              <a:rPr lang="en-IN" dirty="0"/>
              <a:t>Understanding and using state</a:t>
            </a:r>
          </a:p>
        </p:txBody>
      </p:sp>
    </p:spTree>
    <p:extLst>
      <p:ext uri="{BB962C8B-B14F-4D97-AF65-F5344CB8AC3E}">
        <p14:creationId xmlns:p14="http://schemas.microsoft.com/office/powerpoint/2010/main" val="270270980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47500" lnSpcReduction="20000"/>
          </a:bodyPr>
          <a:lstStyle/>
          <a:p>
            <a:r>
              <a:rPr lang="en-IN" dirty="0"/>
              <a:t>render() {</a:t>
            </a:r>
          </a:p>
          <a:p>
            <a:r>
              <a:rPr lang="en-IN" dirty="0"/>
              <a:t>   return (</a:t>
            </a:r>
          </a:p>
          <a:p>
            <a:r>
              <a:rPr lang="en-IN" dirty="0"/>
              <a:t>      &lt;div </a:t>
            </a:r>
            <a:r>
              <a:rPr lang="en-IN" dirty="0" err="1"/>
              <a:t>className</a:t>
            </a:r>
            <a:r>
              <a:rPr lang="en-IN" dirty="0"/>
              <a:t>="App"&gt;</a:t>
            </a:r>
          </a:p>
          <a:p>
            <a:endParaRPr lang="en-IN" dirty="0"/>
          </a:p>
          <a:p>
            <a:r>
              <a:rPr lang="en-IN" dirty="0"/>
              <a:t>       &lt;h1&gt;Novice Developer!!!!&lt;/h1&gt;</a:t>
            </a:r>
          </a:p>
          <a:p>
            <a:r>
              <a:rPr lang="en-IN" dirty="0"/>
              <a:t>       {/* Nested element*/}</a:t>
            </a:r>
          </a:p>
          <a:p>
            <a:r>
              <a:rPr lang="en-IN" dirty="0"/>
              <a:t>          &lt;button </a:t>
            </a:r>
            <a:r>
              <a:rPr lang="en-IN" dirty="0" err="1"/>
              <a:t>onClick</a:t>
            </a:r>
            <a:r>
              <a:rPr lang="en-IN" dirty="0"/>
              <a:t>={</a:t>
            </a:r>
            <a:r>
              <a:rPr lang="en-IN" dirty="0" err="1"/>
              <a:t>this.handler</a:t>
            </a:r>
            <a:r>
              <a:rPr lang="en-IN" dirty="0"/>
              <a:t>}&gt;Show State&lt;/button&gt;</a:t>
            </a:r>
          </a:p>
          <a:p>
            <a:r>
              <a:rPr lang="en-IN" dirty="0"/>
              <a:t>        &lt;p&gt;Creates Nested Element under Root!!&lt;/p&gt;</a:t>
            </a:r>
          </a:p>
          <a:p>
            <a:r>
              <a:rPr lang="en-IN" dirty="0"/>
              <a:t>        &lt;Person name={</a:t>
            </a:r>
            <a:r>
              <a:rPr lang="en-IN" dirty="0" err="1"/>
              <a:t>this.state.persons</a:t>
            </a:r>
            <a:r>
              <a:rPr lang="en-IN" dirty="0"/>
              <a:t>[0].name} value={</a:t>
            </a:r>
            <a:r>
              <a:rPr lang="en-IN" dirty="0" err="1"/>
              <a:t>this.state.persons</a:t>
            </a:r>
            <a:r>
              <a:rPr lang="en-IN" dirty="0"/>
              <a:t>[0].value}/&gt;</a:t>
            </a:r>
          </a:p>
          <a:p>
            <a:r>
              <a:rPr lang="en-IN" dirty="0"/>
              <a:t>          &lt;Person name={</a:t>
            </a:r>
            <a:r>
              <a:rPr lang="en-IN" dirty="0" err="1"/>
              <a:t>this.state.persons</a:t>
            </a:r>
            <a:r>
              <a:rPr lang="en-IN" dirty="0"/>
              <a:t>[1].name} value={</a:t>
            </a:r>
            <a:r>
              <a:rPr lang="en-IN" dirty="0" err="1"/>
              <a:t>this.state.persons</a:t>
            </a:r>
            <a:r>
              <a:rPr lang="en-IN" dirty="0"/>
              <a:t>[1].value}&gt;</a:t>
            </a:r>
            <a:r>
              <a:rPr lang="en-IN" dirty="0" err="1"/>
              <a:t>Hobby:Listening</a:t>
            </a:r>
            <a:r>
              <a:rPr lang="en-IN" dirty="0"/>
              <a:t> Music&lt;/Person&gt;</a:t>
            </a:r>
          </a:p>
          <a:p>
            <a:r>
              <a:rPr lang="en-IN" dirty="0"/>
              <a:t>          &lt;Person name="</a:t>
            </a:r>
            <a:r>
              <a:rPr lang="en-IN" dirty="0" err="1"/>
              <a:t>Vignesh</a:t>
            </a:r>
            <a:r>
              <a:rPr lang="en-IN" dirty="0"/>
              <a:t>" value="24" /&gt;</a:t>
            </a:r>
          </a:p>
          <a:p>
            <a:r>
              <a:rPr lang="en-IN" dirty="0"/>
              <a:t>          &lt;Person/&gt;</a:t>
            </a:r>
          </a:p>
          <a:p>
            <a:endParaRPr lang="en-IN" dirty="0"/>
          </a:p>
          <a:p>
            <a:r>
              <a:rPr lang="en-IN" dirty="0"/>
              <a:t>      &lt;/div&gt;</a:t>
            </a:r>
          </a:p>
          <a:p>
            <a:r>
              <a:rPr lang="en-IN" dirty="0"/>
              <a:t>    );</a:t>
            </a:r>
          </a:p>
        </p:txBody>
      </p:sp>
      <p:sp>
        <p:nvSpPr>
          <p:cNvPr id="3" name="Title 2"/>
          <p:cNvSpPr>
            <a:spLocks noGrp="1"/>
          </p:cNvSpPr>
          <p:nvPr>
            <p:ph type="title"/>
          </p:nvPr>
        </p:nvSpPr>
        <p:spPr/>
        <p:txBody>
          <a:bodyPr/>
          <a:lstStyle/>
          <a:p>
            <a:r>
              <a:rPr lang="en-IN" dirty="0"/>
              <a:t>Understanding and using state</a:t>
            </a:r>
          </a:p>
        </p:txBody>
      </p:sp>
    </p:spTree>
    <p:extLst>
      <p:ext uri="{BB962C8B-B14F-4D97-AF65-F5344CB8AC3E}">
        <p14:creationId xmlns:p14="http://schemas.microsoft.com/office/powerpoint/2010/main" val="45294083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Props vs State</a:t>
            </a:r>
          </a:p>
        </p:txBody>
      </p:sp>
      <p:graphicFrame>
        <p:nvGraphicFramePr>
          <p:cNvPr id="4" name="Table 3"/>
          <p:cNvGraphicFramePr>
            <a:graphicFrameLocks noGrp="1"/>
          </p:cNvGraphicFramePr>
          <p:nvPr>
            <p:extLst>
              <p:ext uri="{D42A27DB-BD31-4B8C-83A1-F6EECF244321}">
                <p14:modId xmlns:p14="http://schemas.microsoft.com/office/powerpoint/2010/main" val="3059832380"/>
              </p:ext>
            </p:extLst>
          </p:nvPr>
        </p:nvGraphicFramePr>
        <p:xfrm>
          <a:off x="461035" y="1267448"/>
          <a:ext cx="8454366" cy="4888049"/>
        </p:xfrm>
        <a:graphic>
          <a:graphicData uri="http://schemas.openxmlformats.org/drawingml/2006/table">
            <a:tbl>
              <a:tblPr/>
              <a:tblGrid>
                <a:gridCol w="529565">
                  <a:extLst>
                    <a:ext uri="{9D8B030D-6E8A-4147-A177-3AD203B41FA5}">
                      <a16:colId xmlns:a16="http://schemas.microsoft.com/office/drawing/2014/main" val="20000"/>
                    </a:ext>
                  </a:extLst>
                </a:gridCol>
                <a:gridCol w="3505200">
                  <a:extLst>
                    <a:ext uri="{9D8B030D-6E8A-4147-A177-3AD203B41FA5}">
                      <a16:colId xmlns:a16="http://schemas.microsoft.com/office/drawing/2014/main" val="20001"/>
                    </a:ext>
                  </a:extLst>
                </a:gridCol>
                <a:gridCol w="4419601">
                  <a:extLst>
                    <a:ext uri="{9D8B030D-6E8A-4147-A177-3AD203B41FA5}">
                      <a16:colId xmlns:a16="http://schemas.microsoft.com/office/drawing/2014/main" val="20002"/>
                    </a:ext>
                  </a:extLst>
                </a:gridCol>
              </a:tblGrid>
              <a:tr h="249539">
                <a:tc>
                  <a:txBody>
                    <a:bodyPr/>
                    <a:lstStyle/>
                    <a:p>
                      <a:pPr algn="l" fontAlgn="t"/>
                      <a:r>
                        <a:rPr lang="en-IN" sz="1400">
                          <a:solidFill>
                            <a:srgbClr val="000000"/>
                          </a:solidFill>
                          <a:effectLst/>
                          <a:latin typeface="times new roman" panose="02020603050405020304" pitchFamily="18" charset="0"/>
                        </a:rPr>
                        <a:t>SN</a:t>
                      </a:r>
                    </a:p>
                  </a:txBody>
                  <a:tcPr marL="49908" marR="49908" marT="49908" marB="49908">
                    <a:lnL w="7620" cap="flat" cmpd="sng" algn="ctr">
                      <a:solidFill>
                        <a:srgbClr val="20B1E8"/>
                      </a:solidFill>
                      <a:prstDash val="solid"/>
                      <a:round/>
                      <a:headEnd type="none" w="med" len="med"/>
                      <a:tailEnd type="none" w="med" len="med"/>
                    </a:lnL>
                    <a:lnR w="7620" cap="flat" cmpd="sng" algn="ctr">
                      <a:solidFill>
                        <a:srgbClr val="20B1E8"/>
                      </a:solidFill>
                      <a:prstDash val="solid"/>
                      <a:round/>
                      <a:headEnd type="none" w="med" len="med"/>
                      <a:tailEnd type="none" w="med" len="med"/>
                    </a:lnR>
                    <a:lnT w="7620" cap="flat" cmpd="sng" algn="ctr">
                      <a:solidFill>
                        <a:srgbClr val="20B1E8"/>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C7CCBE"/>
                    </a:solidFill>
                  </a:tcPr>
                </a:tc>
                <a:tc>
                  <a:txBody>
                    <a:bodyPr/>
                    <a:lstStyle/>
                    <a:p>
                      <a:pPr algn="l" fontAlgn="t"/>
                      <a:r>
                        <a:rPr lang="en-IN" sz="1400">
                          <a:solidFill>
                            <a:srgbClr val="000000"/>
                          </a:solidFill>
                          <a:effectLst/>
                          <a:latin typeface="times new roman" panose="02020603050405020304" pitchFamily="18" charset="0"/>
                        </a:rPr>
                        <a:t>Props</a:t>
                      </a:r>
                    </a:p>
                  </a:txBody>
                  <a:tcPr marL="49908" marR="49908" marT="49908" marB="49908">
                    <a:lnL w="7620" cap="flat" cmpd="sng" algn="ctr">
                      <a:solidFill>
                        <a:srgbClr val="20B1E8"/>
                      </a:solidFill>
                      <a:prstDash val="solid"/>
                      <a:round/>
                      <a:headEnd type="none" w="med" len="med"/>
                      <a:tailEnd type="none" w="med" len="med"/>
                    </a:lnL>
                    <a:lnR w="7620" cap="flat" cmpd="sng" algn="ctr">
                      <a:solidFill>
                        <a:srgbClr val="20B1E8"/>
                      </a:solidFill>
                      <a:prstDash val="solid"/>
                      <a:round/>
                      <a:headEnd type="none" w="med" len="med"/>
                      <a:tailEnd type="none" w="med" len="med"/>
                    </a:lnR>
                    <a:lnT w="7620" cap="flat" cmpd="sng" algn="ctr">
                      <a:solidFill>
                        <a:srgbClr val="20B1E8"/>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C7CCBE"/>
                    </a:solidFill>
                  </a:tcPr>
                </a:tc>
                <a:tc>
                  <a:txBody>
                    <a:bodyPr/>
                    <a:lstStyle/>
                    <a:p>
                      <a:pPr algn="l" fontAlgn="t"/>
                      <a:r>
                        <a:rPr lang="en-IN" sz="1400">
                          <a:solidFill>
                            <a:srgbClr val="000000"/>
                          </a:solidFill>
                          <a:effectLst/>
                          <a:latin typeface="times new roman" panose="02020603050405020304" pitchFamily="18" charset="0"/>
                        </a:rPr>
                        <a:t>State</a:t>
                      </a:r>
                    </a:p>
                  </a:txBody>
                  <a:tcPr marL="49908" marR="49908" marT="49908" marB="49908">
                    <a:lnL w="7620" cap="flat" cmpd="sng" algn="ctr">
                      <a:solidFill>
                        <a:srgbClr val="20B1E8"/>
                      </a:solidFill>
                      <a:prstDash val="solid"/>
                      <a:round/>
                      <a:headEnd type="none" w="med" len="med"/>
                      <a:tailEnd type="none" w="med" len="med"/>
                    </a:lnL>
                    <a:lnR w="7620" cap="flat" cmpd="sng" algn="ctr">
                      <a:solidFill>
                        <a:srgbClr val="20B1E8"/>
                      </a:solidFill>
                      <a:prstDash val="solid"/>
                      <a:round/>
                      <a:headEnd type="none" w="med" len="med"/>
                      <a:tailEnd type="none" w="med" len="med"/>
                    </a:lnR>
                    <a:lnT w="7620" cap="flat" cmpd="sng" algn="ctr">
                      <a:solidFill>
                        <a:srgbClr val="20B1E8"/>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C7CCBE"/>
                    </a:solidFill>
                  </a:tcPr>
                </a:tc>
                <a:extLst>
                  <a:ext uri="{0D108BD9-81ED-4DB2-BD59-A6C34878D82A}">
                    <a16:rowId xmlns:a16="http://schemas.microsoft.com/office/drawing/2014/main" val="10000"/>
                  </a:ext>
                </a:extLst>
              </a:tr>
              <a:tr h="365990">
                <a:tc>
                  <a:txBody>
                    <a:bodyPr/>
                    <a:lstStyle/>
                    <a:p>
                      <a:pPr algn="l" fontAlgn="t"/>
                      <a:r>
                        <a:rPr lang="en-IN" sz="1400" b="1">
                          <a:solidFill>
                            <a:srgbClr val="000000"/>
                          </a:solidFill>
                          <a:effectLst/>
                          <a:latin typeface="verdana" panose="020B0604030504040204" pitchFamily="34" charset="0"/>
                        </a:rPr>
                        <a:t>1.</a:t>
                      </a:r>
                      <a:endParaRPr lang="en-IN" sz="1400">
                        <a:solidFill>
                          <a:srgbClr val="000000"/>
                        </a:solidFill>
                        <a:effectLst/>
                        <a:latin typeface="verdana" panose="020B0604030504040204" pitchFamily="34" charset="0"/>
                      </a:endParaRPr>
                    </a:p>
                  </a:txBody>
                  <a:tcPr marL="33272" marR="33272" marT="33272" marB="33272">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l" fontAlgn="t"/>
                      <a:r>
                        <a:rPr lang="en-IN" sz="1400">
                          <a:solidFill>
                            <a:srgbClr val="000000"/>
                          </a:solidFill>
                          <a:effectLst/>
                          <a:latin typeface="verdana" panose="020B0604030504040204" pitchFamily="34" charset="0"/>
                        </a:rPr>
                        <a:t>Props are read-only.</a:t>
                      </a:r>
                    </a:p>
                  </a:txBody>
                  <a:tcPr marL="33272" marR="33272" marT="33272" marB="33272">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l" fontAlgn="t"/>
                      <a:r>
                        <a:rPr lang="en-US" sz="1400">
                          <a:solidFill>
                            <a:srgbClr val="000000"/>
                          </a:solidFill>
                          <a:effectLst/>
                          <a:latin typeface="verdana" panose="020B0604030504040204" pitchFamily="34" charset="0"/>
                        </a:rPr>
                        <a:t>State changes can be asynchronous.</a:t>
                      </a:r>
                    </a:p>
                  </a:txBody>
                  <a:tcPr marL="33272" marR="33272" marT="33272" marB="33272">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365990">
                <a:tc>
                  <a:txBody>
                    <a:bodyPr/>
                    <a:lstStyle/>
                    <a:p>
                      <a:pPr algn="l" fontAlgn="t"/>
                      <a:r>
                        <a:rPr lang="en-IN" sz="1400" b="1">
                          <a:solidFill>
                            <a:srgbClr val="000000"/>
                          </a:solidFill>
                          <a:effectLst/>
                          <a:latin typeface="verdana" panose="020B0604030504040204" pitchFamily="34" charset="0"/>
                        </a:rPr>
                        <a:t>2.</a:t>
                      </a:r>
                      <a:endParaRPr lang="en-IN" sz="1400">
                        <a:solidFill>
                          <a:srgbClr val="000000"/>
                        </a:solidFill>
                        <a:effectLst/>
                        <a:latin typeface="verdana" panose="020B0604030504040204" pitchFamily="34" charset="0"/>
                      </a:endParaRPr>
                    </a:p>
                  </a:txBody>
                  <a:tcPr marL="33272" marR="33272" marT="33272" marB="33272">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l" fontAlgn="t"/>
                      <a:r>
                        <a:rPr lang="en-IN" sz="1400">
                          <a:solidFill>
                            <a:srgbClr val="000000"/>
                          </a:solidFill>
                          <a:effectLst/>
                          <a:latin typeface="verdana" panose="020B0604030504040204" pitchFamily="34" charset="0"/>
                        </a:rPr>
                        <a:t>Props are immutable.</a:t>
                      </a:r>
                    </a:p>
                  </a:txBody>
                  <a:tcPr marL="33272" marR="33272" marT="33272" marB="33272">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l" fontAlgn="t"/>
                      <a:r>
                        <a:rPr lang="en-IN" sz="1400">
                          <a:solidFill>
                            <a:srgbClr val="000000"/>
                          </a:solidFill>
                          <a:effectLst/>
                          <a:latin typeface="verdana" panose="020B0604030504040204" pitchFamily="34" charset="0"/>
                        </a:rPr>
                        <a:t>State is mutable.</a:t>
                      </a:r>
                    </a:p>
                  </a:txBody>
                  <a:tcPr marL="33272" marR="33272" marT="33272" marB="33272">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10002"/>
                  </a:ext>
                </a:extLst>
              </a:tr>
              <a:tr h="815159">
                <a:tc>
                  <a:txBody>
                    <a:bodyPr/>
                    <a:lstStyle/>
                    <a:p>
                      <a:pPr algn="l" fontAlgn="t"/>
                      <a:r>
                        <a:rPr lang="en-IN" sz="1400" b="1">
                          <a:solidFill>
                            <a:srgbClr val="000000"/>
                          </a:solidFill>
                          <a:effectLst/>
                          <a:latin typeface="verdana" panose="020B0604030504040204" pitchFamily="34" charset="0"/>
                        </a:rPr>
                        <a:t>3.</a:t>
                      </a:r>
                      <a:endParaRPr lang="en-IN" sz="1400">
                        <a:solidFill>
                          <a:srgbClr val="000000"/>
                        </a:solidFill>
                        <a:effectLst/>
                        <a:latin typeface="verdana" panose="020B0604030504040204" pitchFamily="34" charset="0"/>
                      </a:endParaRPr>
                    </a:p>
                  </a:txBody>
                  <a:tcPr marL="33272" marR="33272" marT="33272" marB="33272">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l" fontAlgn="t"/>
                      <a:r>
                        <a:rPr lang="en-US" sz="1400">
                          <a:solidFill>
                            <a:srgbClr val="000000"/>
                          </a:solidFill>
                          <a:effectLst/>
                          <a:latin typeface="verdana" panose="020B0604030504040204" pitchFamily="34" charset="0"/>
                        </a:rPr>
                        <a:t>Props allow you to pass data from one component to other components as an argument.</a:t>
                      </a:r>
                    </a:p>
                  </a:txBody>
                  <a:tcPr marL="33272" marR="33272" marT="33272" marB="33272">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l" fontAlgn="t"/>
                      <a:r>
                        <a:rPr lang="en-US" sz="1400">
                          <a:solidFill>
                            <a:srgbClr val="000000"/>
                          </a:solidFill>
                          <a:effectLst/>
                          <a:latin typeface="verdana" panose="020B0604030504040204" pitchFamily="34" charset="0"/>
                        </a:rPr>
                        <a:t>State holds information about the components.</a:t>
                      </a:r>
                    </a:p>
                  </a:txBody>
                  <a:tcPr marL="33272" marR="33272" marT="33272" marB="33272">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515713">
                <a:tc>
                  <a:txBody>
                    <a:bodyPr/>
                    <a:lstStyle/>
                    <a:p>
                      <a:pPr algn="l" fontAlgn="t"/>
                      <a:r>
                        <a:rPr lang="en-IN" sz="1400" b="1">
                          <a:solidFill>
                            <a:srgbClr val="000000"/>
                          </a:solidFill>
                          <a:effectLst/>
                          <a:latin typeface="verdana" panose="020B0604030504040204" pitchFamily="34" charset="0"/>
                        </a:rPr>
                        <a:t>4.</a:t>
                      </a:r>
                      <a:endParaRPr lang="en-IN" sz="1400">
                        <a:solidFill>
                          <a:srgbClr val="000000"/>
                        </a:solidFill>
                        <a:effectLst/>
                        <a:latin typeface="verdana" panose="020B0604030504040204" pitchFamily="34" charset="0"/>
                      </a:endParaRPr>
                    </a:p>
                  </a:txBody>
                  <a:tcPr marL="33272" marR="33272" marT="33272" marB="33272">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l" fontAlgn="t"/>
                      <a:r>
                        <a:rPr lang="en-US" sz="1400">
                          <a:solidFill>
                            <a:srgbClr val="000000"/>
                          </a:solidFill>
                          <a:effectLst/>
                          <a:latin typeface="verdana" panose="020B0604030504040204" pitchFamily="34" charset="0"/>
                        </a:rPr>
                        <a:t>Props can be accessed by the child component.</a:t>
                      </a:r>
                    </a:p>
                  </a:txBody>
                  <a:tcPr marL="33272" marR="33272" marT="33272" marB="33272">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l" fontAlgn="t"/>
                      <a:r>
                        <a:rPr lang="en-US" sz="1400">
                          <a:solidFill>
                            <a:srgbClr val="000000"/>
                          </a:solidFill>
                          <a:effectLst/>
                          <a:latin typeface="verdana" panose="020B0604030504040204" pitchFamily="34" charset="0"/>
                        </a:rPr>
                        <a:t>State cannot be accessed by child components.</a:t>
                      </a:r>
                    </a:p>
                  </a:txBody>
                  <a:tcPr marL="33272" marR="33272" marT="33272" marB="33272">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10004"/>
                  </a:ext>
                </a:extLst>
              </a:tr>
              <a:tr h="815159">
                <a:tc>
                  <a:txBody>
                    <a:bodyPr/>
                    <a:lstStyle/>
                    <a:p>
                      <a:pPr algn="l" fontAlgn="t"/>
                      <a:r>
                        <a:rPr lang="en-IN" sz="1400" b="1">
                          <a:solidFill>
                            <a:srgbClr val="000000"/>
                          </a:solidFill>
                          <a:effectLst/>
                          <a:latin typeface="verdana" panose="020B0604030504040204" pitchFamily="34" charset="0"/>
                        </a:rPr>
                        <a:t>5.</a:t>
                      </a:r>
                      <a:endParaRPr lang="en-IN" sz="1400">
                        <a:solidFill>
                          <a:srgbClr val="000000"/>
                        </a:solidFill>
                        <a:effectLst/>
                        <a:latin typeface="verdana" panose="020B0604030504040204" pitchFamily="34" charset="0"/>
                      </a:endParaRPr>
                    </a:p>
                  </a:txBody>
                  <a:tcPr marL="33272" marR="33272" marT="33272" marB="33272">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l" fontAlgn="t"/>
                      <a:r>
                        <a:rPr lang="en-US" sz="1400">
                          <a:solidFill>
                            <a:srgbClr val="000000"/>
                          </a:solidFill>
                          <a:effectLst/>
                          <a:latin typeface="verdana" panose="020B0604030504040204" pitchFamily="34" charset="0"/>
                        </a:rPr>
                        <a:t>Props are used to communicate between components.</a:t>
                      </a:r>
                    </a:p>
                  </a:txBody>
                  <a:tcPr marL="33272" marR="33272" marT="33272" marB="33272">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l" fontAlgn="t"/>
                      <a:r>
                        <a:rPr lang="en-US" sz="1400">
                          <a:solidFill>
                            <a:srgbClr val="000000"/>
                          </a:solidFill>
                          <a:effectLst/>
                          <a:latin typeface="verdana" panose="020B0604030504040204" pitchFamily="34" charset="0"/>
                        </a:rPr>
                        <a:t>States can be used for rendering dynamic changes with the component.</a:t>
                      </a:r>
                    </a:p>
                  </a:txBody>
                  <a:tcPr marL="33272" marR="33272" marT="33272" marB="33272">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r h="515713">
                <a:tc>
                  <a:txBody>
                    <a:bodyPr/>
                    <a:lstStyle/>
                    <a:p>
                      <a:pPr algn="l" fontAlgn="t"/>
                      <a:r>
                        <a:rPr lang="en-IN" sz="1400" b="1">
                          <a:solidFill>
                            <a:srgbClr val="000000"/>
                          </a:solidFill>
                          <a:effectLst/>
                          <a:latin typeface="verdana" panose="020B0604030504040204" pitchFamily="34" charset="0"/>
                        </a:rPr>
                        <a:t>6.</a:t>
                      </a:r>
                      <a:endParaRPr lang="en-IN" sz="1400">
                        <a:solidFill>
                          <a:srgbClr val="000000"/>
                        </a:solidFill>
                        <a:effectLst/>
                        <a:latin typeface="verdana" panose="020B0604030504040204" pitchFamily="34" charset="0"/>
                      </a:endParaRPr>
                    </a:p>
                  </a:txBody>
                  <a:tcPr marL="33272" marR="33272" marT="33272" marB="33272">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l" fontAlgn="t"/>
                      <a:r>
                        <a:rPr lang="en-US" sz="1400">
                          <a:solidFill>
                            <a:srgbClr val="000000"/>
                          </a:solidFill>
                          <a:effectLst/>
                          <a:latin typeface="verdana" panose="020B0604030504040204" pitchFamily="34" charset="0"/>
                        </a:rPr>
                        <a:t>Stateless component can have Props.</a:t>
                      </a:r>
                    </a:p>
                  </a:txBody>
                  <a:tcPr marL="33272" marR="33272" marT="33272" marB="33272">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l" fontAlgn="t"/>
                      <a:r>
                        <a:rPr lang="en-US" sz="1400">
                          <a:solidFill>
                            <a:srgbClr val="000000"/>
                          </a:solidFill>
                          <a:effectLst/>
                          <a:latin typeface="verdana" panose="020B0604030504040204" pitchFamily="34" charset="0"/>
                        </a:rPr>
                        <a:t>Stateless components cannot have State.</a:t>
                      </a:r>
                    </a:p>
                  </a:txBody>
                  <a:tcPr marL="33272" marR="33272" marT="33272" marB="33272">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10006"/>
                  </a:ext>
                </a:extLst>
              </a:tr>
              <a:tr h="515713">
                <a:tc>
                  <a:txBody>
                    <a:bodyPr/>
                    <a:lstStyle/>
                    <a:p>
                      <a:pPr algn="l" fontAlgn="t"/>
                      <a:r>
                        <a:rPr lang="en-IN" sz="1400" b="1">
                          <a:solidFill>
                            <a:srgbClr val="000000"/>
                          </a:solidFill>
                          <a:effectLst/>
                          <a:latin typeface="verdana" panose="020B0604030504040204" pitchFamily="34" charset="0"/>
                        </a:rPr>
                        <a:t>7.</a:t>
                      </a:r>
                      <a:endParaRPr lang="en-IN" sz="1400">
                        <a:solidFill>
                          <a:srgbClr val="000000"/>
                        </a:solidFill>
                        <a:effectLst/>
                        <a:latin typeface="verdana" panose="020B0604030504040204" pitchFamily="34" charset="0"/>
                      </a:endParaRPr>
                    </a:p>
                  </a:txBody>
                  <a:tcPr marL="33272" marR="33272" marT="33272" marB="33272">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l" fontAlgn="t"/>
                      <a:r>
                        <a:rPr lang="en-IN" sz="1400">
                          <a:solidFill>
                            <a:srgbClr val="000000"/>
                          </a:solidFill>
                          <a:effectLst/>
                          <a:latin typeface="verdana" panose="020B0604030504040204" pitchFamily="34" charset="0"/>
                        </a:rPr>
                        <a:t>Props make components reusable.</a:t>
                      </a:r>
                    </a:p>
                  </a:txBody>
                  <a:tcPr marL="33272" marR="33272" marT="33272" marB="33272">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l" fontAlgn="t"/>
                      <a:r>
                        <a:rPr lang="en-US" sz="1400">
                          <a:solidFill>
                            <a:srgbClr val="000000"/>
                          </a:solidFill>
                          <a:effectLst/>
                          <a:latin typeface="verdana" panose="020B0604030504040204" pitchFamily="34" charset="0"/>
                        </a:rPr>
                        <a:t>State cannot make components reusable.</a:t>
                      </a:r>
                    </a:p>
                  </a:txBody>
                  <a:tcPr marL="33272" marR="33272" marT="33272" marB="33272">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10007"/>
                  </a:ext>
                </a:extLst>
              </a:tr>
              <a:tr h="665436">
                <a:tc>
                  <a:txBody>
                    <a:bodyPr/>
                    <a:lstStyle/>
                    <a:p>
                      <a:pPr algn="l" fontAlgn="t"/>
                      <a:r>
                        <a:rPr lang="en-IN" sz="1400" b="1">
                          <a:solidFill>
                            <a:srgbClr val="000000"/>
                          </a:solidFill>
                          <a:effectLst/>
                          <a:latin typeface="verdana" panose="020B0604030504040204" pitchFamily="34" charset="0"/>
                        </a:rPr>
                        <a:t>8.</a:t>
                      </a:r>
                      <a:endParaRPr lang="en-IN" sz="1400">
                        <a:solidFill>
                          <a:srgbClr val="000000"/>
                        </a:solidFill>
                        <a:effectLst/>
                        <a:latin typeface="verdana" panose="020B0604030504040204" pitchFamily="34" charset="0"/>
                      </a:endParaRPr>
                    </a:p>
                  </a:txBody>
                  <a:tcPr marL="33272" marR="33272" marT="33272" marB="33272">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l" fontAlgn="t"/>
                      <a:r>
                        <a:rPr lang="en-US" sz="1400">
                          <a:solidFill>
                            <a:srgbClr val="000000"/>
                          </a:solidFill>
                          <a:effectLst/>
                          <a:latin typeface="verdana" panose="020B0604030504040204" pitchFamily="34" charset="0"/>
                        </a:rPr>
                        <a:t>Props are external and controlled by whatever renders the component.</a:t>
                      </a:r>
                    </a:p>
                  </a:txBody>
                  <a:tcPr marL="33272" marR="33272" marT="33272" marB="33272">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l" fontAlgn="t"/>
                      <a:r>
                        <a:rPr lang="en-US" sz="1400" dirty="0">
                          <a:solidFill>
                            <a:srgbClr val="000000"/>
                          </a:solidFill>
                          <a:effectLst/>
                          <a:latin typeface="verdana" panose="020B0604030504040204" pitchFamily="34" charset="0"/>
                        </a:rPr>
                        <a:t>The State is internal and controlled by the React Component itself.</a:t>
                      </a:r>
                    </a:p>
                  </a:txBody>
                  <a:tcPr marL="33272" marR="33272" marT="33272" marB="33272">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142757423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lnSpcReduction="10000"/>
          </a:bodyPr>
          <a:lstStyle/>
          <a:p>
            <a:r>
              <a:rPr lang="en-IN" dirty="0"/>
              <a:t>App.js</a:t>
            </a:r>
          </a:p>
          <a:p>
            <a:r>
              <a:rPr lang="en-IN" dirty="0"/>
              <a:t> {/* click here*/}</a:t>
            </a:r>
          </a:p>
          <a:p>
            <a:r>
              <a:rPr lang="en-IN" dirty="0"/>
              <a:t>          &lt;Person name="</a:t>
            </a:r>
            <a:r>
              <a:rPr lang="en-IN" dirty="0" err="1"/>
              <a:t>Vignesh</a:t>
            </a:r>
            <a:r>
              <a:rPr lang="en-IN" dirty="0"/>
              <a:t>" value="24" click={</a:t>
            </a:r>
            <a:r>
              <a:rPr lang="en-IN" dirty="0" err="1"/>
              <a:t>this.handler</a:t>
            </a:r>
            <a:r>
              <a:rPr lang="en-IN" dirty="0"/>
              <a:t>} /&gt;</a:t>
            </a:r>
          </a:p>
          <a:p>
            <a:endParaRPr lang="en-IN" dirty="0"/>
          </a:p>
          <a:p>
            <a:r>
              <a:rPr lang="en-IN" dirty="0"/>
              <a:t>Person.js</a:t>
            </a:r>
          </a:p>
          <a:p>
            <a:r>
              <a:rPr lang="en-IN" dirty="0"/>
              <a:t> &lt;h1 </a:t>
            </a:r>
            <a:r>
              <a:rPr lang="en-IN" dirty="0" err="1"/>
              <a:t>onClick</a:t>
            </a:r>
            <a:r>
              <a:rPr lang="en-IN" dirty="0"/>
              <a:t>={</a:t>
            </a:r>
            <a:r>
              <a:rPr lang="en-IN" dirty="0" err="1"/>
              <a:t>props.click</a:t>
            </a:r>
            <a:r>
              <a:rPr lang="en-IN" dirty="0"/>
              <a:t>}&gt;I am {props.name}!!!, having {</a:t>
            </a:r>
            <a:r>
              <a:rPr lang="en-IN" dirty="0" err="1"/>
              <a:t>Math.floor</a:t>
            </a:r>
            <a:r>
              <a:rPr lang="en-IN" dirty="0"/>
              <a:t>(</a:t>
            </a:r>
            <a:r>
              <a:rPr lang="en-IN" dirty="0" err="1"/>
              <a:t>Math.random</a:t>
            </a:r>
            <a:r>
              <a:rPr lang="en-IN" dirty="0"/>
              <a:t>()*</a:t>
            </a:r>
            <a:r>
              <a:rPr lang="en-IN" dirty="0" err="1"/>
              <a:t>props.value</a:t>
            </a:r>
            <a:r>
              <a:rPr lang="en-IN" dirty="0"/>
              <a:t>)} years experience&lt;/h1&gt;</a:t>
            </a:r>
          </a:p>
          <a:p>
            <a:r>
              <a:rPr lang="en-IN" dirty="0"/>
              <a:t> </a:t>
            </a:r>
          </a:p>
        </p:txBody>
      </p:sp>
      <p:sp>
        <p:nvSpPr>
          <p:cNvPr id="3" name="Title 2"/>
          <p:cNvSpPr>
            <a:spLocks noGrp="1"/>
          </p:cNvSpPr>
          <p:nvPr>
            <p:ph type="title"/>
          </p:nvPr>
        </p:nvSpPr>
        <p:spPr>
          <a:xfrm>
            <a:off x="533400" y="170122"/>
            <a:ext cx="8132896" cy="785553"/>
          </a:xfrm>
        </p:spPr>
        <p:txBody>
          <a:bodyPr/>
          <a:lstStyle/>
          <a:p>
            <a:r>
              <a:rPr lang="en-IN" dirty="0"/>
              <a:t>Passing method references between components</a:t>
            </a:r>
          </a:p>
        </p:txBody>
      </p:sp>
    </p:spTree>
    <p:extLst>
      <p:ext uri="{BB962C8B-B14F-4D97-AF65-F5344CB8AC3E}">
        <p14:creationId xmlns:p14="http://schemas.microsoft.com/office/powerpoint/2010/main" val="214004455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IN" dirty="0"/>
              <a:t>App.js</a:t>
            </a:r>
          </a:p>
          <a:p>
            <a:r>
              <a:rPr lang="en-IN" dirty="0"/>
              <a:t>&lt;button </a:t>
            </a:r>
            <a:r>
              <a:rPr lang="en-IN" dirty="0" err="1"/>
              <a:t>onClick</a:t>
            </a:r>
            <a:r>
              <a:rPr lang="en-IN" dirty="0"/>
              <a:t>={()=&gt;</a:t>
            </a:r>
            <a:r>
              <a:rPr lang="en-IN" dirty="0" err="1"/>
              <a:t>this.handler</a:t>
            </a:r>
            <a:r>
              <a:rPr lang="en-IN" dirty="0"/>
              <a:t>("</a:t>
            </a:r>
            <a:r>
              <a:rPr lang="en-IN" dirty="0" err="1"/>
              <a:t>Parameswari","Bala</a:t>
            </a:r>
            <a:r>
              <a:rPr lang="en-IN" dirty="0"/>
              <a:t>")}&gt;Show State&lt;/button&gt;</a:t>
            </a:r>
          </a:p>
        </p:txBody>
      </p:sp>
      <p:sp>
        <p:nvSpPr>
          <p:cNvPr id="3" name="Title 2"/>
          <p:cNvSpPr>
            <a:spLocks noGrp="1"/>
          </p:cNvSpPr>
          <p:nvPr>
            <p:ph type="title"/>
          </p:nvPr>
        </p:nvSpPr>
        <p:spPr>
          <a:xfrm>
            <a:off x="533400" y="170122"/>
            <a:ext cx="8132896" cy="785553"/>
          </a:xfrm>
        </p:spPr>
        <p:txBody>
          <a:bodyPr/>
          <a:lstStyle/>
          <a:p>
            <a:r>
              <a:rPr lang="en-IN" dirty="0"/>
              <a:t>Passing method references between components</a:t>
            </a:r>
          </a:p>
        </p:txBody>
      </p:sp>
    </p:spTree>
    <p:extLst>
      <p:ext uri="{BB962C8B-B14F-4D97-AF65-F5344CB8AC3E}">
        <p14:creationId xmlns:p14="http://schemas.microsoft.com/office/powerpoint/2010/main" val="217257060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lnSpcReduction="10000"/>
          </a:bodyPr>
          <a:lstStyle/>
          <a:p>
            <a:r>
              <a:rPr lang="en-IN" dirty="0"/>
              <a:t>Person.js</a:t>
            </a:r>
          </a:p>
          <a:p>
            <a:r>
              <a:rPr lang="en-US" dirty="0"/>
              <a:t>&lt;input type="text" </a:t>
            </a:r>
            <a:r>
              <a:rPr lang="en-US" dirty="0" err="1"/>
              <a:t>onChange</a:t>
            </a:r>
            <a:r>
              <a:rPr lang="en-US" dirty="0"/>
              <a:t>={</a:t>
            </a:r>
            <a:r>
              <a:rPr lang="en-US" dirty="0" err="1"/>
              <a:t>props.changed</a:t>
            </a:r>
            <a:r>
              <a:rPr lang="en-US" dirty="0"/>
              <a:t>}  /&gt;</a:t>
            </a:r>
          </a:p>
          <a:p>
            <a:endParaRPr lang="en-US" dirty="0"/>
          </a:p>
          <a:p>
            <a:r>
              <a:rPr lang="en-US" dirty="0"/>
              <a:t>App.js</a:t>
            </a:r>
          </a:p>
          <a:p>
            <a:r>
              <a:rPr lang="en-IN" dirty="0"/>
              <a:t>&lt;Person name="</a:t>
            </a:r>
            <a:r>
              <a:rPr lang="en-IN" dirty="0" err="1"/>
              <a:t>Vignesh</a:t>
            </a:r>
            <a:r>
              <a:rPr lang="en-IN" dirty="0"/>
              <a:t>" value="24"</a:t>
            </a:r>
          </a:p>
          <a:p>
            <a:r>
              <a:rPr lang="en-IN" dirty="0"/>
              <a:t>                  click={</a:t>
            </a:r>
            <a:r>
              <a:rPr lang="en-IN" dirty="0" err="1"/>
              <a:t>this.handler.bind</a:t>
            </a:r>
            <a:r>
              <a:rPr lang="en-IN" dirty="0"/>
              <a:t>(</a:t>
            </a:r>
            <a:r>
              <a:rPr lang="en-IN" dirty="0" err="1"/>
              <a:t>this,"Bala","Parameswari</a:t>
            </a:r>
            <a:r>
              <a:rPr lang="en-IN" dirty="0"/>
              <a:t>")}</a:t>
            </a:r>
          </a:p>
          <a:p>
            <a:r>
              <a:rPr lang="en-IN" dirty="0"/>
              <a:t>                  changed={</a:t>
            </a:r>
            <a:r>
              <a:rPr lang="en-IN" dirty="0" err="1"/>
              <a:t>this.changeHandler</a:t>
            </a:r>
            <a:r>
              <a:rPr lang="en-IN" dirty="0"/>
              <a:t>}</a:t>
            </a:r>
          </a:p>
          <a:p>
            <a:r>
              <a:rPr lang="en-IN" dirty="0"/>
              <a:t>          /&gt;</a:t>
            </a:r>
          </a:p>
          <a:p>
            <a:r>
              <a:rPr lang="en-IN" dirty="0"/>
              <a:t>          &lt;Person/&gt;</a:t>
            </a:r>
          </a:p>
          <a:p>
            <a:endParaRPr lang="en-IN" dirty="0"/>
          </a:p>
        </p:txBody>
      </p:sp>
      <p:sp>
        <p:nvSpPr>
          <p:cNvPr id="3" name="Title 2"/>
          <p:cNvSpPr>
            <a:spLocks noGrp="1"/>
          </p:cNvSpPr>
          <p:nvPr>
            <p:ph type="title"/>
          </p:nvPr>
        </p:nvSpPr>
        <p:spPr/>
        <p:txBody>
          <a:bodyPr/>
          <a:lstStyle/>
          <a:p>
            <a:r>
              <a:rPr lang="en-IN" dirty="0"/>
              <a:t>Adding Two way binding</a:t>
            </a:r>
          </a:p>
        </p:txBody>
      </p:sp>
    </p:spTree>
    <p:extLst>
      <p:ext uri="{BB962C8B-B14F-4D97-AF65-F5344CB8AC3E}">
        <p14:creationId xmlns:p14="http://schemas.microsoft.com/office/powerpoint/2010/main" val="309888661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77500" lnSpcReduction="20000"/>
          </a:bodyPr>
          <a:lstStyle/>
          <a:p>
            <a:r>
              <a:rPr lang="en-IN" dirty="0" err="1"/>
              <a:t>changeHandler</a:t>
            </a:r>
            <a:r>
              <a:rPr lang="en-IN" dirty="0"/>
              <a:t>=(event)=&gt;{</a:t>
            </a:r>
          </a:p>
          <a:p>
            <a:r>
              <a:rPr lang="en-IN" dirty="0"/>
              <a:t>      </a:t>
            </a:r>
            <a:r>
              <a:rPr lang="en-IN" dirty="0" err="1"/>
              <a:t>this.setState</a:t>
            </a:r>
            <a:r>
              <a:rPr lang="en-IN" dirty="0"/>
              <a:t>({</a:t>
            </a:r>
          </a:p>
          <a:p>
            <a:r>
              <a:rPr lang="en-IN" dirty="0"/>
              <a:t>          persons:[</a:t>
            </a:r>
          </a:p>
          <a:p>
            <a:r>
              <a:rPr lang="en-IN" dirty="0"/>
              <a:t>              {</a:t>
            </a:r>
          </a:p>
          <a:p>
            <a:r>
              <a:rPr lang="en-IN" dirty="0"/>
              <a:t>                  name:"Parameswari",value:49</a:t>
            </a:r>
          </a:p>
          <a:p>
            <a:r>
              <a:rPr lang="en-IN" dirty="0"/>
              <a:t>              },</a:t>
            </a:r>
          </a:p>
          <a:p>
            <a:r>
              <a:rPr lang="en-IN" dirty="0"/>
              <a:t>              {</a:t>
            </a:r>
          </a:p>
          <a:p>
            <a:r>
              <a:rPr lang="en-IN" dirty="0"/>
              <a:t>                  name:event.target.value,value:54</a:t>
            </a:r>
          </a:p>
          <a:p>
            <a:r>
              <a:rPr lang="en-IN" dirty="0"/>
              <a:t>              }</a:t>
            </a:r>
          </a:p>
          <a:p>
            <a:r>
              <a:rPr lang="en-IN" dirty="0"/>
              <a:t>          ]</a:t>
            </a:r>
          </a:p>
          <a:p>
            <a:r>
              <a:rPr lang="en-IN" dirty="0"/>
              <a:t>      })</a:t>
            </a:r>
          </a:p>
          <a:p>
            <a:r>
              <a:rPr lang="en-IN" dirty="0"/>
              <a:t>  }</a:t>
            </a:r>
          </a:p>
        </p:txBody>
      </p:sp>
      <p:sp>
        <p:nvSpPr>
          <p:cNvPr id="3" name="Title 2"/>
          <p:cNvSpPr>
            <a:spLocks noGrp="1"/>
          </p:cNvSpPr>
          <p:nvPr>
            <p:ph type="title"/>
          </p:nvPr>
        </p:nvSpPr>
        <p:spPr/>
        <p:txBody>
          <a:bodyPr/>
          <a:lstStyle/>
          <a:p>
            <a:r>
              <a:rPr lang="en-IN" dirty="0"/>
              <a:t>Adding Two way binding</a:t>
            </a:r>
          </a:p>
        </p:txBody>
      </p:sp>
    </p:spTree>
    <p:extLst>
      <p:ext uri="{BB962C8B-B14F-4D97-AF65-F5344CB8AC3E}">
        <p14:creationId xmlns:p14="http://schemas.microsoft.com/office/powerpoint/2010/main" val="107761983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85000" lnSpcReduction="10000"/>
          </a:bodyPr>
          <a:lstStyle/>
          <a:p>
            <a:r>
              <a:rPr lang="en-IN" dirty="0"/>
              <a:t>import './Person.css'</a:t>
            </a:r>
          </a:p>
          <a:p>
            <a:r>
              <a:rPr lang="en-IN" dirty="0" err="1"/>
              <a:t>const</a:t>
            </a:r>
            <a:r>
              <a:rPr lang="en-IN" dirty="0"/>
              <a:t> person=(props)=&gt;{</a:t>
            </a:r>
          </a:p>
          <a:p>
            <a:r>
              <a:rPr lang="en-IN" dirty="0"/>
              <a:t>    return ( //important</a:t>
            </a:r>
          </a:p>
          <a:p>
            <a:r>
              <a:rPr lang="en-IN" dirty="0"/>
              <a:t>       &lt;div </a:t>
            </a:r>
            <a:r>
              <a:rPr lang="en-IN" dirty="0" err="1"/>
              <a:t>className</a:t>
            </a:r>
            <a:r>
              <a:rPr lang="en-IN" dirty="0"/>
              <a:t>="person"&gt;</a:t>
            </a:r>
          </a:p>
          <a:p>
            <a:r>
              <a:rPr lang="en-IN" dirty="0"/>
              <a:t>        &lt;h1 </a:t>
            </a:r>
            <a:r>
              <a:rPr lang="en-IN" dirty="0" err="1"/>
              <a:t>onClick</a:t>
            </a:r>
            <a:r>
              <a:rPr lang="en-IN" dirty="0"/>
              <a:t>={</a:t>
            </a:r>
            <a:r>
              <a:rPr lang="en-IN" dirty="0" err="1"/>
              <a:t>props.click</a:t>
            </a:r>
            <a:r>
              <a:rPr lang="en-IN" dirty="0"/>
              <a:t>}&gt;I am {props.name}!!!, having {</a:t>
            </a:r>
            <a:r>
              <a:rPr lang="en-IN" dirty="0" err="1"/>
              <a:t>Math.floor</a:t>
            </a:r>
            <a:r>
              <a:rPr lang="en-IN" dirty="0"/>
              <a:t>(</a:t>
            </a:r>
            <a:r>
              <a:rPr lang="en-IN" dirty="0" err="1"/>
              <a:t>Math.random</a:t>
            </a:r>
            <a:r>
              <a:rPr lang="en-IN" dirty="0"/>
              <a:t>()*</a:t>
            </a:r>
            <a:r>
              <a:rPr lang="en-IN" dirty="0" err="1"/>
              <a:t>props.value</a:t>
            </a:r>
            <a:r>
              <a:rPr lang="en-IN" dirty="0"/>
              <a:t>)} years experience&lt;/h1&gt;</a:t>
            </a:r>
          </a:p>
          <a:p>
            <a:r>
              <a:rPr lang="en-IN" dirty="0"/>
              <a:t>        &lt;input type="text" </a:t>
            </a:r>
            <a:r>
              <a:rPr lang="en-IN" dirty="0" err="1"/>
              <a:t>onChange</a:t>
            </a:r>
            <a:r>
              <a:rPr lang="en-IN" dirty="0"/>
              <a:t>={</a:t>
            </a:r>
            <a:r>
              <a:rPr lang="en-IN" dirty="0" err="1"/>
              <a:t>props.changed</a:t>
            </a:r>
            <a:r>
              <a:rPr lang="en-IN" dirty="0"/>
              <a:t>}  /&gt;</a:t>
            </a:r>
          </a:p>
          <a:p>
            <a:r>
              <a:rPr lang="en-IN" dirty="0"/>
              <a:t>           &lt;p&gt;{</a:t>
            </a:r>
            <a:r>
              <a:rPr lang="en-IN" dirty="0" err="1"/>
              <a:t>props.children</a:t>
            </a:r>
            <a:r>
              <a:rPr lang="en-IN" dirty="0"/>
              <a:t>}&lt;/p&gt;</a:t>
            </a:r>
          </a:p>
          <a:p>
            <a:r>
              <a:rPr lang="en-IN" dirty="0"/>
              <a:t>       &lt;/div&gt;</a:t>
            </a:r>
          </a:p>
          <a:p>
            <a:r>
              <a:rPr lang="en-IN" dirty="0"/>
              <a:t>           )</a:t>
            </a:r>
          </a:p>
          <a:p>
            <a:r>
              <a:rPr lang="en-IN" dirty="0"/>
              <a:t>}</a:t>
            </a:r>
          </a:p>
        </p:txBody>
      </p:sp>
      <p:sp>
        <p:nvSpPr>
          <p:cNvPr id="3" name="Title 2"/>
          <p:cNvSpPr>
            <a:spLocks noGrp="1"/>
          </p:cNvSpPr>
          <p:nvPr>
            <p:ph type="title"/>
          </p:nvPr>
        </p:nvSpPr>
        <p:spPr/>
        <p:txBody>
          <a:bodyPr/>
          <a:lstStyle/>
          <a:p>
            <a:r>
              <a:rPr lang="en-IN" dirty="0"/>
              <a:t>Adding Styling with Stylesheets</a:t>
            </a:r>
          </a:p>
        </p:txBody>
      </p:sp>
    </p:spTree>
    <p:extLst>
      <p:ext uri="{BB962C8B-B14F-4D97-AF65-F5344CB8AC3E}">
        <p14:creationId xmlns:p14="http://schemas.microsoft.com/office/powerpoint/2010/main" val="284660891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77500" lnSpcReduction="20000"/>
          </a:bodyPr>
          <a:lstStyle/>
          <a:p>
            <a:r>
              <a:rPr lang="en-IN" dirty="0"/>
              <a:t>render() {</a:t>
            </a:r>
          </a:p>
          <a:p>
            <a:r>
              <a:rPr lang="en-IN" dirty="0"/>
              <a:t>      </a:t>
            </a:r>
            <a:r>
              <a:rPr lang="en-IN" dirty="0" err="1"/>
              <a:t>const</a:t>
            </a:r>
            <a:r>
              <a:rPr lang="en-IN" dirty="0"/>
              <a:t> </a:t>
            </a:r>
            <a:r>
              <a:rPr lang="en-IN" dirty="0" err="1"/>
              <a:t>styleProp</a:t>
            </a:r>
            <a:r>
              <a:rPr lang="en-IN" dirty="0"/>
              <a:t>={</a:t>
            </a:r>
          </a:p>
          <a:p>
            <a:r>
              <a:rPr lang="en-IN" dirty="0"/>
              <a:t>          </a:t>
            </a:r>
            <a:r>
              <a:rPr lang="en-IN" dirty="0" err="1"/>
              <a:t>backgroundColor</a:t>
            </a:r>
            <a:r>
              <a:rPr lang="en-IN" dirty="0"/>
              <a:t>:'blue',</a:t>
            </a:r>
          </a:p>
          <a:p>
            <a:r>
              <a:rPr lang="en-IN" dirty="0"/>
              <a:t>          border:'2px solid red',</a:t>
            </a:r>
          </a:p>
          <a:p>
            <a:r>
              <a:rPr lang="en-IN" dirty="0"/>
              <a:t>          </a:t>
            </a:r>
            <a:r>
              <a:rPr lang="en-IN" dirty="0" err="1"/>
              <a:t>color</a:t>
            </a:r>
            <a:r>
              <a:rPr lang="en-IN" dirty="0"/>
              <a:t>:'white'</a:t>
            </a:r>
          </a:p>
          <a:p>
            <a:r>
              <a:rPr lang="en-IN" dirty="0"/>
              <a:t>      }</a:t>
            </a:r>
          </a:p>
          <a:p>
            <a:r>
              <a:rPr lang="en-IN" dirty="0"/>
              <a:t>   return (</a:t>
            </a:r>
          </a:p>
          <a:p>
            <a:r>
              <a:rPr lang="en-IN" dirty="0"/>
              <a:t>      &lt;div </a:t>
            </a:r>
            <a:r>
              <a:rPr lang="en-IN" dirty="0" err="1"/>
              <a:t>className</a:t>
            </a:r>
            <a:r>
              <a:rPr lang="en-IN" dirty="0"/>
              <a:t>="App" &gt;</a:t>
            </a:r>
          </a:p>
          <a:p>
            <a:r>
              <a:rPr lang="en-IN" dirty="0"/>
              <a:t>       &lt;h1&gt;Novice Developer!!!!&lt;/h1&gt;</a:t>
            </a:r>
          </a:p>
          <a:p>
            <a:r>
              <a:rPr lang="en-IN" dirty="0"/>
              <a:t>       {/* Nested element*/}</a:t>
            </a:r>
          </a:p>
          <a:p>
            <a:r>
              <a:rPr lang="en-IN" dirty="0"/>
              <a:t>          {/* second syntax */}</a:t>
            </a:r>
          </a:p>
          <a:p>
            <a:r>
              <a:rPr lang="en-IN" dirty="0"/>
              <a:t>          &lt;button  style={</a:t>
            </a:r>
            <a:r>
              <a:rPr lang="en-IN" dirty="0" err="1"/>
              <a:t>styleProp</a:t>
            </a:r>
            <a:r>
              <a:rPr lang="en-IN" dirty="0"/>
              <a:t>}  </a:t>
            </a:r>
          </a:p>
        </p:txBody>
      </p:sp>
      <p:sp>
        <p:nvSpPr>
          <p:cNvPr id="3" name="Title 2"/>
          <p:cNvSpPr>
            <a:spLocks noGrp="1"/>
          </p:cNvSpPr>
          <p:nvPr>
            <p:ph type="title"/>
          </p:nvPr>
        </p:nvSpPr>
        <p:spPr/>
        <p:txBody>
          <a:bodyPr/>
          <a:lstStyle/>
          <a:p>
            <a:r>
              <a:rPr lang="en-IN" dirty="0"/>
              <a:t>Adding Inline Style</a:t>
            </a:r>
          </a:p>
        </p:txBody>
      </p:sp>
    </p:spTree>
    <p:extLst>
      <p:ext uri="{BB962C8B-B14F-4D97-AF65-F5344CB8AC3E}">
        <p14:creationId xmlns:p14="http://schemas.microsoft.com/office/powerpoint/2010/main" val="1418845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6020" y="1066800"/>
            <a:ext cx="9144000" cy="5143500"/>
          </a:xfrm>
          <a:prstGeom prst="rect">
            <a:avLst/>
          </a:prstGeom>
        </p:spPr>
      </p:pic>
    </p:spTree>
    <p:extLst>
      <p:ext uri="{BB962C8B-B14F-4D97-AF65-F5344CB8AC3E}">
        <p14:creationId xmlns:p14="http://schemas.microsoft.com/office/powerpoint/2010/main" val="172018268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85000" lnSpcReduction="20000"/>
          </a:bodyPr>
          <a:lstStyle/>
          <a:p>
            <a:r>
              <a:rPr lang="en-IN" dirty="0"/>
              <a:t>let persons = null;</a:t>
            </a:r>
          </a:p>
          <a:p>
            <a:r>
              <a:rPr lang="en-IN" dirty="0"/>
              <a:t>      if ( </a:t>
            </a:r>
            <a:r>
              <a:rPr lang="en-IN" dirty="0" err="1"/>
              <a:t>this.state.showPersons</a:t>
            </a:r>
            <a:r>
              <a:rPr lang="en-IN" dirty="0"/>
              <a:t> )</a:t>
            </a:r>
          </a:p>
          <a:p>
            <a:r>
              <a:rPr lang="en-IN" dirty="0"/>
              <a:t>      {</a:t>
            </a:r>
          </a:p>
          <a:p>
            <a:r>
              <a:rPr lang="en-IN" dirty="0"/>
              <a:t>          persons=(</a:t>
            </a:r>
          </a:p>
          <a:p>
            <a:r>
              <a:rPr lang="en-IN" dirty="0"/>
              <a:t>              &lt;div&gt;</a:t>
            </a:r>
          </a:p>
          <a:p>
            <a:r>
              <a:rPr lang="en-IN" dirty="0"/>
              <a:t>                  &lt;Person name={</a:t>
            </a:r>
            <a:r>
              <a:rPr lang="en-IN" dirty="0" err="1"/>
              <a:t>this.state.persons</a:t>
            </a:r>
            <a:r>
              <a:rPr lang="en-IN" dirty="0"/>
              <a:t>[0].name} value={</a:t>
            </a:r>
            <a:r>
              <a:rPr lang="en-IN" dirty="0" err="1"/>
              <a:t>this.state.persons</a:t>
            </a:r>
            <a:r>
              <a:rPr lang="en-IN" dirty="0"/>
              <a:t>[0].value}/&gt;</a:t>
            </a:r>
          </a:p>
          <a:p>
            <a:r>
              <a:rPr lang="en-IN" dirty="0"/>
              <a:t>                  &lt; Person name={</a:t>
            </a:r>
            <a:r>
              <a:rPr lang="en-IN" dirty="0" err="1"/>
              <a:t>this.state.persons</a:t>
            </a:r>
            <a:r>
              <a:rPr lang="en-IN" dirty="0"/>
              <a:t>[1].name} value={</a:t>
            </a:r>
            <a:r>
              <a:rPr lang="en-IN" dirty="0" err="1"/>
              <a:t>this.state.persons</a:t>
            </a:r>
            <a:r>
              <a:rPr lang="en-IN" dirty="0"/>
              <a:t>[1].value}&gt;</a:t>
            </a:r>
            <a:r>
              <a:rPr lang="en-IN" dirty="0" err="1"/>
              <a:t>Hobby:Listening</a:t>
            </a:r>
            <a:r>
              <a:rPr lang="en-IN" dirty="0"/>
              <a:t> Music&lt;/Person&gt;</a:t>
            </a:r>
          </a:p>
          <a:p>
            <a:r>
              <a:rPr lang="en-IN" dirty="0"/>
              <a:t>                  {/* click here*/}</a:t>
            </a:r>
          </a:p>
          <a:p>
            <a:r>
              <a:rPr lang="en-IN" dirty="0"/>
              <a:t>                  {/*first syntax*/}</a:t>
            </a:r>
          </a:p>
        </p:txBody>
      </p:sp>
      <p:sp>
        <p:nvSpPr>
          <p:cNvPr id="3" name="Title 2"/>
          <p:cNvSpPr>
            <a:spLocks noGrp="1"/>
          </p:cNvSpPr>
          <p:nvPr>
            <p:ph type="title"/>
          </p:nvPr>
        </p:nvSpPr>
        <p:spPr/>
        <p:txBody>
          <a:bodyPr/>
          <a:lstStyle/>
          <a:p>
            <a:r>
              <a:rPr lang="en-IN" dirty="0"/>
              <a:t>Rendering Lists and Conditional Styles</a:t>
            </a:r>
          </a:p>
        </p:txBody>
      </p:sp>
    </p:spTree>
    <p:extLst>
      <p:ext uri="{BB962C8B-B14F-4D97-AF65-F5344CB8AC3E}">
        <p14:creationId xmlns:p14="http://schemas.microsoft.com/office/powerpoint/2010/main" val="10018130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IN" dirty="0"/>
              <a:t> &lt;Person name="</a:t>
            </a:r>
            <a:r>
              <a:rPr lang="en-IN" dirty="0" err="1"/>
              <a:t>Vignesh</a:t>
            </a:r>
            <a:r>
              <a:rPr lang="en-IN" dirty="0"/>
              <a:t>" value="24"</a:t>
            </a:r>
          </a:p>
          <a:p>
            <a:r>
              <a:rPr lang="en-IN" dirty="0"/>
              <a:t>                          click={</a:t>
            </a:r>
            <a:r>
              <a:rPr lang="en-IN" dirty="0" err="1"/>
              <a:t>this.handler.bind</a:t>
            </a:r>
            <a:r>
              <a:rPr lang="en-IN" dirty="0"/>
              <a:t>(this, "Bala", "Parameswari")}</a:t>
            </a:r>
          </a:p>
          <a:p>
            <a:r>
              <a:rPr lang="en-IN" dirty="0"/>
              <a:t>                          changed={</a:t>
            </a:r>
            <a:r>
              <a:rPr lang="en-IN" dirty="0" err="1"/>
              <a:t>this.changeHandler</a:t>
            </a:r>
            <a:r>
              <a:rPr lang="en-IN" dirty="0"/>
              <a:t>}</a:t>
            </a:r>
          </a:p>
          <a:p>
            <a:r>
              <a:rPr lang="en-IN" dirty="0"/>
              <a:t>                  /&gt;</a:t>
            </a:r>
          </a:p>
          <a:p>
            <a:r>
              <a:rPr lang="en-IN" dirty="0"/>
              <a:t>                  &lt;Person/&gt;</a:t>
            </a:r>
          </a:p>
          <a:p>
            <a:r>
              <a:rPr lang="en-IN" dirty="0"/>
              <a:t>              &lt;/div&gt;</a:t>
            </a:r>
          </a:p>
          <a:p>
            <a:r>
              <a:rPr lang="en-IN" dirty="0"/>
              <a:t>          )</a:t>
            </a:r>
          </a:p>
          <a:p>
            <a:r>
              <a:rPr lang="en-IN" dirty="0"/>
              <a:t>      }</a:t>
            </a:r>
          </a:p>
        </p:txBody>
      </p:sp>
      <p:sp>
        <p:nvSpPr>
          <p:cNvPr id="3" name="Title 2"/>
          <p:cNvSpPr>
            <a:spLocks noGrp="1"/>
          </p:cNvSpPr>
          <p:nvPr>
            <p:ph type="title"/>
          </p:nvPr>
        </p:nvSpPr>
        <p:spPr/>
        <p:txBody>
          <a:bodyPr/>
          <a:lstStyle/>
          <a:p>
            <a:r>
              <a:rPr lang="en-IN" dirty="0"/>
              <a:t>Rendering Lists and Conditional Styles</a:t>
            </a:r>
          </a:p>
        </p:txBody>
      </p:sp>
    </p:spTree>
    <p:extLst>
      <p:ext uri="{BB962C8B-B14F-4D97-AF65-F5344CB8AC3E}">
        <p14:creationId xmlns:p14="http://schemas.microsoft.com/office/powerpoint/2010/main" val="54717865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85000" lnSpcReduction="20000"/>
          </a:bodyPr>
          <a:lstStyle/>
          <a:p>
            <a:r>
              <a:rPr lang="en-IN" dirty="0"/>
              <a:t> persons=(</a:t>
            </a:r>
          </a:p>
          <a:p>
            <a:r>
              <a:rPr lang="en-IN" dirty="0"/>
              <a:t>              &lt;div&gt;</a:t>
            </a:r>
          </a:p>
          <a:p>
            <a:endParaRPr lang="en-IN" dirty="0"/>
          </a:p>
          <a:p>
            <a:r>
              <a:rPr lang="en-IN" dirty="0"/>
              <a:t>                  {</a:t>
            </a:r>
          </a:p>
          <a:p>
            <a:r>
              <a:rPr lang="en-IN" dirty="0"/>
              <a:t>                      </a:t>
            </a:r>
            <a:r>
              <a:rPr lang="en-IN" dirty="0" err="1"/>
              <a:t>this.state.persons.map</a:t>
            </a:r>
            <a:r>
              <a:rPr lang="en-IN" dirty="0"/>
              <a:t>(person=&gt;{</a:t>
            </a:r>
          </a:p>
          <a:p>
            <a:r>
              <a:rPr lang="en-IN" dirty="0"/>
              <a:t>                          return&lt;Person name={person.name} value={</a:t>
            </a:r>
            <a:r>
              <a:rPr lang="en-IN" dirty="0" err="1"/>
              <a:t>person.value</a:t>
            </a:r>
            <a:r>
              <a:rPr lang="en-IN" dirty="0"/>
              <a:t>}  click={</a:t>
            </a:r>
            <a:r>
              <a:rPr lang="en-IN" dirty="0" err="1"/>
              <a:t>this.handler.bind</a:t>
            </a:r>
            <a:r>
              <a:rPr lang="en-IN" dirty="0"/>
              <a:t>(this, "Bala", "Parameswari")}</a:t>
            </a:r>
          </a:p>
          <a:p>
            <a:r>
              <a:rPr lang="en-IN" dirty="0"/>
              <a:t>                                        changed={</a:t>
            </a:r>
            <a:r>
              <a:rPr lang="en-IN" dirty="0" err="1"/>
              <a:t>this.changeHandler</a:t>
            </a:r>
            <a:r>
              <a:rPr lang="en-IN" dirty="0"/>
              <a:t>}/&gt;</a:t>
            </a:r>
          </a:p>
          <a:p>
            <a:r>
              <a:rPr lang="en-IN" dirty="0"/>
              <a:t>                      })</a:t>
            </a:r>
          </a:p>
          <a:p>
            <a:endParaRPr lang="en-IN" dirty="0"/>
          </a:p>
          <a:p>
            <a:r>
              <a:rPr lang="en-IN" dirty="0"/>
              <a:t>                  }</a:t>
            </a:r>
          </a:p>
        </p:txBody>
      </p:sp>
      <p:sp>
        <p:nvSpPr>
          <p:cNvPr id="3" name="Title 2"/>
          <p:cNvSpPr>
            <a:spLocks noGrp="1"/>
          </p:cNvSpPr>
          <p:nvPr>
            <p:ph type="title"/>
          </p:nvPr>
        </p:nvSpPr>
        <p:spPr/>
        <p:txBody>
          <a:bodyPr/>
          <a:lstStyle/>
          <a:p>
            <a:r>
              <a:rPr lang="en-IN" dirty="0"/>
              <a:t>Outputting Lists</a:t>
            </a:r>
          </a:p>
        </p:txBody>
      </p:sp>
    </p:spTree>
    <p:extLst>
      <p:ext uri="{BB962C8B-B14F-4D97-AF65-F5344CB8AC3E}">
        <p14:creationId xmlns:p14="http://schemas.microsoft.com/office/powerpoint/2010/main" val="269317815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92500" lnSpcReduction="10000"/>
          </a:bodyPr>
          <a:lstStyle/>
          <a:p>
            <a:r>
              <a:rPr lang="en-US" dirty="0"/>
              <a:t>npm start </a:t>
            </a:r>
          </a:p>
          <a:p>
            <a:r>
              <a:rPr lang="en-US" dirty="0"/>
              <a:t>Below adding individual links for above commands for node @8.9.4</a:t>
            </a:r>
          </a:p>
          <a:p>
            <a:r>
              <a:rPr lang="en-US" dirty="0"/>
              <a:t>@</a:t>
            </a:r>
            <a:r>
              <a:rPr lang="en-US" dirty="0" err="1"/>
              <a:t>node_modules</a:t>
            </a:r>
            <a:r>
              <a:rPr lang="en-US" dirty="0"/>
              <a:t>/react-scripts/bin/react-scripts.js  &gt;&gt; line number 35</a:t>
            </a:r>
          </a:p>
          <a:p>
            <a:r>
              <a:rPr lang="en-US" dirty="0"/>
              <a:t>@</a:t>
            </a:r>
            <a:r>
              <a:rPr lang="en-US" dirty="0" err="1"/>
              <a:t>node_modules</a:t>
            </a:r>
            <a:r>
              <a:rPr lang="en-US" dirty="0"/>
              <a:t>/react-scripts/scripts/start.js  &gt;&gt; line number 46</a:t>
            </a:r>
          </a:p>
          <a:p>
            <a:r>
              <a:rPr lang="en-US" dirty="0"/>
              <a:t>@</a:t>
            </a:r>
            <a:r>
              <a:rPr lang="en-US" dirty="0" err="1"/>
              <a:t>node_modules</a:t>
            </a:r>
            <a:r>
              <a:rPr lang="en-US" dirty="0"/>
              <a:t>/react-scripts/</a:t>
            </a:r>
            <a:r>
              <a:rPr lang="en-US" dirty="0" err="1"/>
              <a:t>config</a:t>
            </a:r>
            <a:r>
              <a:rPr lang="en-US" dirty="0"/>
              <a:t>/webpack.config.dev.js &gt;&gt; line number 21, 102</a:t>
            </a:r>
          </a:p>
          <a:p>
            <a:r>
              <a:rPr lang="en-US" dirty="0"/>
              <a:t>@</a:t>
            </a:r>
            <a:r>
              <a:rPr lang="en-US" dirty="0" err="1"/>
              <a:t>node_modules</a:t>
            </a:r>
            <a:r>
              <a:rPr lang="en-US" dirty="0"/>
              <a:t>/react-scripts/</a:t>
            </a:r>
            <a:r>
              <a:rPr lang="en-US" dirty="0" err="1"/>
              <a:t>config</a:t>
            </a:r>
            <a:r>
              <a:rPr lang="en-US" dirty="0"/>
              <a:t>/paths.js &gt;&gt; line number 56</a:t>
            </a:r>
            <a:endParaRPr lang="en-IN" dirty="0"/>
          </a:p>
        </p:txBody>
      </p:sp>
      <p:sp>
        <p:nvSpPr>
          <p:cNvPr id="3" name="Title 2"/>
          <p:cNvSpPr>
            <a:spLocks noGrp="1"/>
          </p:cNvSpPr>
          <p:nvPr>
            <p:ph type="title"/>
          </p:nvPr>
        </p:nvSpPr>
        <p:spPr/>
        <p:txBody>
          <a:bodyPr/>
          <a:lstStyle/>
          <a:p>
            <a:r>
              <a:rPr lang="en-IN" dirty="0"/>
              <a:t>Index.js</a:t>
            </a:r>
          </a:p>
        </p:txBody>
      </p:sp>
    </p:spTree>
    <p:extLst>
      <p:ext uri="{BB962C8B-B14F-4D97-AF65-F5344CB8AC3E}">
        <p14:creationId xmlns:p14="http://schemas.microsoft.com/office/powerpoint/2010/main" val="39068147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1066800"/>
            <a:ext cx="9144000" cy="5143500"/>
          </a:xfrm>
          <a:prstGeom prst="rect">
            <a:avLst/>
          </a:prstGeom>
        </p:spPr>
      </p:pic>
    </p:spTree>
    <p:extLst>
      <p:ext uri="{BB962C8B-B14F-4D97-AF65-F5344CB8AC3E}">
        <p14:creationId xmlns:p14="http://schemas.microsoft.com/office/powerpoint/2010/main" val="134529834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990600"/>
            <a:ext cx="9144000" cy="5143500"/>
          </a:xfrm>
          <a:prstGeom prst="rect">
            <a:avLst/>
          </a:prstGeom>
        </p:spPr>
      </p:pic>
    </p:spTree>
    <p:extLst>
      <p:ext uri="{BB962C8B-B14F-4D97-AF65-F5344CB8AC3E}">
        <p14:creationId xmlns:p14="http://schemas.microsoft.com/office/powerpoint/2010/main" val="345880247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0" y="990600"/>
            <a:ext cx="9144000" cy="5143500"/>
          </a:xfrm>
          <a:prstGeom prst="rect">
            <a:avLst/>
          </a:prstGeom>
        </p:spPr>
      </p:pic>
    </p:spTree>
    <p:extLst>
      <p:ext uri="{BB962C8B-B14F-4D97-AF65-F5344CB8AC3E}">
        <p14:creationId xmlns:p14="http://schemas.microsoft.com/office/powerpoint/2010/main" val="286962297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143000"/>
            <a:ext cx="9144000" cy="5143500"/>
          </a:xfrm>
          <a:prstGeom prst="rect">
            <a:avLst/>
          </a:prstGeom>
        </p:spPr>
      </p:pic>
    </p:spTree>
    <p:extLst>
      <p:ext uri="{BB962C8B-B14F-4D97-AF65-F5344CB8AC3E}">
        <p14:creationId xmlns:p14="http://schemas.microsoft.com/office/powerpoint/2010/main" val="261623239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Initial Phase</a:t>
            </a:r>
          </a:p>
          <a:p>
            <a:r>
              <a:rPr lang="en-US" dirty="0"/>
              <a:t>Updating Phase</a:t>
            </a:r>
          </a:p>
          <a:p>
            <a:r>
              <a:rPr lang="en-US" dirty="0"/>
              <a:t>Props change Phase</a:t>
            </a:r>
          </a:p>
          <a:p>
            <a:r>
              <a:rPr lang="en-US" dirty="0"/>
              <a:t>Unmounting Phase</a:t>
            </a:r>
          </a:p>
          <a:p>
            <a:endParaRPr lang="en-IN" dirty="0"/>
          </a:p>
        </p:txBody>
      </p:sp>
      <p:sp>
        <p:nvSpPr>
          <p:cNvPr id="3" name="Title 2"/>
          <p:cNvSpPr>
            <a:spLocks noGrp="1"/>
          </p:cNvSpPr>
          <p:nvPr>
            <p:ph type="title"/>
          </p:nvPr>
        </p:nvSpPr>
        <p:spPr/>
        <p:txBody>
          <a:bodyPr/>
          <a:lstStyle/>
          <a:p>
            <a:r>
              <a:rPr lang="en-IN" dirty="0"/>
              <a:t>React Component Lifecycle</a:t>
            </a:r>
            <a:br>
              <a:rPr lang="en-IN" b="0" dirty="0"/>
            </a:br>
            <a:endParaRPr lang="en-IN" dirty="0"/>
          </a:p>
        </p:txBody>
      </p:sp>
    </p:spTree>
    <p:extLst>
      <p:ext uri="{BB962C8B-B14F-4D97-AF65-F5344CB8AC3E}">
        <p14:creationId xmlns:p14="http://schemas.microsoft.com/office/powerpoint/2010/main" val="158901758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cdn-images-1.medium.com/max/2000/1*sn-ftowp0_VVRbeUAFECM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600199"/>
            <a:ext cx="9058892" cy="41852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35632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85000" lnSpcReduction="20000"/>
          </a:bodyPr>
          <a:lstStyle/>
          <a:p>
            <a:r>
              <a:rPr lang="en-US" b="1" dirty="0"/>
              <a:t>Efficiency: </a:t>
            </a:r>
            <a:r>
              <a:rPr lang="en-US" dirty="0"/>
              <a:t>With the use of pre-built patterns and functions, the development of the applications became easy. The projects which used to take months to develop can now be developed in very less time. This increased the efficiency as well as reduced the time and effort involved.</a:t>
            </a:r>
          </a:p>
          <a:p>
            <a:r>
              <a:rPr lang="en-US" b="1" dirty="0"/>
              <a:t>Security: </a:t>
            </a:r>
            <a:r>
              <a:rPr lang="en-US" dirty="0"/>
              <a:t>As JavaScript is an open source community, its top frameworks have strong security arrangements. Frameworks are supported by these large communities in which, the members and the users can also act as testers. This increases the chances of detecting any kind of backdoor or bug present in the framework. Thus providing better security at less cost.</a:t>
            </a:r>
          </a:p>
          <a:p>
            <a:r>
              <a:rPr lang="en-US" b="1" dirty="0"/>
              <a:t>Cost Reduction:</a:t>
            </a:r>
            <a:r>
              <a:rPr lang="en-US" dirty="0"/>
              <a:t> JavaScript Frameworks are free for public use as they are open source. So, when we develop a web application using these frameworks, the overall cost of the application is much lesser.</a:t>
            </a:r>
          </a:p>
          <a:p>
            <a:endParaRPr lang="en-IN" dirty="0"/>
          </a:p>
        </p:txBody>
      </p:sp>
      <p:sp>
        <p:nvSpPr>
          <p:cNvPr id="3" name="Title 2"/>
          <p:cNvSpPr>
            <a:spLocks noGrp="1"/>
          </p:cNvSpPr>
          <p:nvPr>
            <p:ph type="title"/>
          </p:nvPr>
        </p:nvSpPr>
        <p:spPr/>
        <p:txBody>
          <a:bodyPr/>
          <a:lstStyle/>
          <a:p>
            <a:r>
              <a:rPr lang="en-US" b="0" dirty="0"/>
              <a:t>Advantages of JavaScript Frameworks</a:t>
            </a:r>
            <a:endParaRPr lang="en-IN" dirty="0"/>
          </a:p>
        </p:txBody>
      </p:sp>
    </p:spTree>
    <p:extLst>
      <p:ext uri="{BB962C8B-B14F-4D97-AF65-F5344CB8AC3E}">
        <p14:creationId xmlns:p14="http://schemas.microsoft.com/office/powerpoint/2010/main" val="88138894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cdncontribute.geeksforgeeks.org/wp-content/uploads/lifecycle_reactj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0262" y="1371600"/>
            <a:ext cx="8953497" cy="3581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355694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React Component Lifecycle</a:t>
            </a:r>
            <a:br>
              <a:rPr lang="en-IN" b="0" dirty="0"/>
            </a:br>
            <a:endParaRPr lang="en-IN" dirty="0"/>
          </a:p>
        </p:txBody>
      </p:sp>
      <p:pic>
        <p:nvPicPr>
          <p:cNvPr id="14338" name="Picture 2" descr="lifecycle of components - React Component - Edurek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1752599"/>
            <a:ext cx="8915400" cy="39274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79500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77500" lnSpcReduction="20000"/>
          </a:bodyPr>
          <a:lstStyle/>
          <a:p>
            <a:r>
              <a:rPr lang="en-US" b="1" i="1" dirty="0" err="1"/>
              <a:t>getDefaultProps</a:t>
            </a:r>
            <a:r>
              <a:rPr lang="en-US" b="1" i="1" dirty="0"/>
              <a:t>(): </a:t>
            </a:r>
            <a:r>
              <a:rPr lang="en-US" dirty="0"/>
              <a:t>This method is used to specify the default value of </a:t>
            </a:r>
            <a:r>
              <a:rPr lang="en-US" b="1" dirty="0" err="1"/>
              <a:t>this.props</a:t>
            </a:r>
            <a:r>
              <a:rPr lang="en-US" dirty="0"/>
              <a:t>. It gets called before your component is even created or any props from the parent are passed into it.</a:t>
            </a:r>
          </a:p>
          <a:p>
            <a:r>
              <a:rPr lang="en-US" b="1" dirty="0" err="1"/>
              <a:t>getInitialState</a:t>
            </a:r>
            <a:r>
              <a:rPr lang="en-US" b="1" dirty="0"/>
              <a:t>(): </a:t>
            </a:r>
            <a:r>
              <a:rPr lang="en-US" dirty="0"/>
              <a:t>This method is used to specify the default value of </a:t>
            </a:r>
            <a:r>
              <a:rPr lang="en-US" b="1" dirty="0" err="1"/>
              <a:t>this.state</a:t>
            </a:r>
            <a:r>
              <a:rPr lang="en-US" dirty="0"/>
              <a:t> before your component is created. </a:t>
            </a:r>
          </a:p>
          <a:p>
            <a:r>
              <a:rPr lang="en-US" b="1" i="1" dirty="0" err="1"/>
              <a:t>componentWillMount</a:t>
            </a:r>
            <a:r>
              <a:rPr lang="en-US" b="1" i="1" dirty="0"/>
              <a:t>(): </a:t>
            </a:r>
            <a:r>
              <a:rPr lang="en-US" dirty="0"/>
              <a:t>This is the last method that you can call before your component gets rendered into the DOM. But if you call </a:t>
            </a:r>
            <a:r>
              <a:rPr lang="en-US" b="1" dirty="0" err="1"/>
              <a:t>setState</a:t>
            </a:r>
            <a:r>
              <a:rPr lang="en-US" b="1" dirty="0"/>
              <a:t>()</a:t>
            </a:r>
            <a:r>
              <a:rPr lang="en-US" dirty="0"/>
              <a:t> inside this method your component will not re-render.</a:t>
            </a:r>
          </a:p>
          <a:p>
            <a:r>
              <a:rPr lang="en-US" b="1" i="1" dirty="0"/>
              <a:t>render(): </a:t>
            </a:r>
            <a:r>
              <a:rPr lang="en-US" dirty="0"/>
              <a:t>This method is responsible for returning a single root HTML node and must be defined in each and every component. You can return </a:t>
            </a:r>
            <a:r>
              <a:rPr lang="en-US" b="1" dirty="0"/>
              <a:t>null</a:t>
            </a:r>
            <a:r>
              <a:rPr lang="en-US" dirty="0"/>
              <a:t> or </a:t>
            </a:r>
            <a:r>
              <a:rPr lang="en-US" b="1" dirty="0"/>
              <a:t>false </a:t>
            </a:r>
            <a:r>
              <a:rPr lang="en-US" dirty="0"/>
              <a:t>in case you don’t want to render anything.</a:t>
            </a:r>
          </a:p>
          <a:p>
            <a:r>
              <a:rPr lang="en-US" b="1" i="1" dirty="0" err="1"/>
              <a:t>componentDidMount</a:t>
            </a:r>
            <a:r>
              <a:rPr lang="en-US" b="1" i="1" dirty="0"/>
              <a:t>(): </a:t>
            </a:r>
            <a:r>
              <a:rPr lang="en-US" dirty="0"/>
              <a:t>Once the component is rendered and placed on the DOM, this method is called. Here you can perform any DOM querying operations.</a:t>
            </a:r>
          </a:p>
          <a:p>
            <a:endParaRPr lang="en-IN" dirty="0"/>
          </a:p>
        </p:txBody>
      </p:sp>
      <p:sp>
        <p:nvSpPr>
          <p:cNvPr id="3" name="Title 2"/>
          <p:cNvSpPr>
            <a:spLocks noGrp="1"/>
          </p:cNvSpPr>
          <p:nvPr>
            <p:ph type="title"/>
          </p:nvPr>
        </p:nvSpPr>
        <p:spPr/>
        <p:txBody>
          <a:bodyPr/>
          <a:lstStyle/>
          <a:p>
            <a:r>
              <a:rPr lang="en-IN" dirty="0"/>
              <a:t>Initial Phase</a:t>
            </a:r>
          </a:p>
        </p:txBody>
      </p:sp>
    </p:spTree>
    <p:extLst>
      <p:ext uri="{BB962C8B-B14F-4D97-AF65-F5344CB8AC3E}">
        <p14:creationId xmlns:p14="http://schemas.microsoft.com/office/powerpoint/2010/main" val="77834529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85000" lnSpcReduction="20000"/>
          </a:bodyPr>
          <a:lstStyle/>
          <a:p>
            <a:r>
              <a:rPr lang="en-US" b="1" i="1" dirty="0" err="1"/>
              <a:t>shouldComponentUpdate</a:t>
            </a:r>
            <a:r>
              <a:rPr lang="en-US" b="1" i="1" dirty="0"/>
              <a:t>(): </a:t>
            </a:r>
            <a:r>
              <a:rPr lang="en-US" dirty="0"/>
              <a:t>Using this method you can control your component’s behavior of updating itself. If you return a true from this method, the component will update. Else if this method returns a false, the component will skip the updating.</a:t>
            </a:r>
          </a:p>
          <a:p>
            <a:r>
              <a:rPr lang="en-US" b="1" i="1" dirty="0" err="1"/>
              <a:t>componentWillUpdate</a:t>
            </a:r>
            <a:r>
              <a:rPr lang="en-US" b="1" i="1" dirty="0"/>
              <a:t>(): </a:t>
            </a:r>
            <a:r>
              <a:rPr lang="en-US" dirty="0"/>
              <a:t>This method is called</a:t>
            </a:r>
            <a:r>
              <a:rPr lang="en-US" b="1" dirty="0"/>
              <a:t> </a:t>
            </a:r>
            <a:r>
              <a:rPr lang="en-US" dirty="0"/>
              <a:t>just before your component is about to update. In this method, you can’t change your component state by calling </a:t>
            </a:r>
            <a:r>
              <a:rPr lang="en-US" b="1" dirty="0" err="1"/>
              <a:t>this.setState</a:t>
            </a:r>
            <a:r>
              <a:rPr lang="en-US" dirty="0"/>
              <a:t>.</a:t>
            </a:r>
          </a:p>
          <a:p>
            <a:r>
              <a:rPr lang="en-US" b="1" i="1" dirty="0"/>
              <a:t>render(): </a:t>
            </a:r>
            <a:r>
              <a:rPr lang="en-US" dirty="0"/>
              <a:t>If you are returning false via </a:t>
            </a:r>
            <a:r>
              <a:rPr lang="en-US" b="1" dirty="0" err="1"/>
              <a:t>shouldComponentUpdate</a:t>
            </a:r>
            <a:r>
              <a:rPr lang="en-US" b="1" dirty="0"/>
              <a:t>()</a:t>
            </a:r>
            <a:r>
              <a:rPr lang="en-US" dirty="0"/>
              <a:t>, the code inside </a:t>
            </a:r>
            <a:r>
              <a:rPr lang="en-US" b="1" dirty="0"/>
              <a:t>render()</a:t>
            </a:r>
            <a:r>
              <a:rPr lang="en-US" dirty="0"/>
              <a:t> will be invoked again to ensure that your component displays itself properly.</a:t>
            </a:r>
          </a:p>
          <a:p>
            <a:r>
              <a:rPr lang="en-US" b="1" i="1" dirty="0" err="1"/>
              <a:t>componentDidUpdate</a:t>
            </a:r>
            <a:r>
              <a:rPr lang="en-US" b="1" i="1" dirty="0"/>
              <a:t>(): </a:t>
            </a:r>
            <a:r>
              <a:rPr lang="en-US" dirty="0"/>
              <a:t> Once the component is updated and rendered, then this method is invoked. You can put any code inside this method, which you want to execute once the component is updated.</a:t>
            </a:r>
          </a:p>
          <a:p>
            <a:endParaRPr lang="en-IN" dirty="0"/>
          </a:p>
        </p:txBody>
      </p:sp>
      <p:sp>
        <p:nvSpPr>
          <p:cNvPr id="3" name="Title 2"/>
          <p:cNvSpPr>
            <a:spLocks noGrp="1"/>
          </p:cNvSpPr>
          <p:nvPr>
            <p:ph type="title"/>
          </p:nvPr>
        </p:nvSpPr>
        <p:spPr/>
        <p:txBody>
          <a:bodyPr/>
          <a:lstStyle/>
          <a:p>
            <a:r>
              <a:rPr lang="en-IN" dirty="0"/>
              <a:t>Updating Phase</a:t>
            </a:r>
          </a:p>
        </p:txBody>
      </p:sp>
    </p:spTree>
    <p:extLst>
      <p:ext uri="{BB962C8B-B14F-4D97-AF65-F5344CB8AC3E}">
        <p14:creationId xmlns:p14="http://schemas.microsoft.com/office/powerpoint/2010/main" val="119397313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b="1" i="1" dirty="0" err="1"/>
              <a:t>componentWillReceiveProps</a:t>
            </a:r>
            <a:r>
              <a:rPr lang="en-US" b="1" i="1" dirty="0"/>
              <a:t>(): </a:t>
            </a:r>
            <a:r>
              <a:rPr lang="en-US" dirty="0"/>
              <a:t>This method returns one argument which contains the new prop value that is about to be assigned to the component.</a:t>
            </a:r>
            <a:br>
              <a:rPr lang="en-US" dirty="0"/>
            </a:br>
            <a:r>
              <a:rPr lang="en-US" i="1" dirty="0"/>
              <a:t>Rest of the lifecycle methods behave identically to the methods which we saw in the previous phase.</a:t>
            </a:r>
            <a:endParaRPr lang="en-US" dirty="0"/>
          </a:p>
          <a:p>
            <a:r>
              <a:rPr lang="en-US" b="1" i="1" dirty="0" err="1"/>
              <a:t>shouldComponentUpdate</a:t>
            </a:r>
            <a:r>
              <a:rPr lang="en-US" b="1" i="1" dirty="0"/>
              <a:t>()</a:t>
            </a:r>
            <a:endParaRPr lang="en-US" dirty="0"/>
          </a:p>
          <a:p>
            <a:r>
              <a:rPr lang="en-US" b="1" i="1" dirty="0" err="1"/>
              <a:t>componentWillUpdate</a:t>
            </a:r>
            <a:r>
              <a:rPr lang="en-US" b="1" i="1" dirty="0"/>
              <a:t>()</a:t>
            </a:r>
            <a:endParaRPr lang="en-US" dirty="0"/>
          </a:p>
          <a:p>
            <a:r>
              <a:rPr lang="en-US" b="1" i="1" dirty="0"/>
              <a:t>render()</a:t>
            </a:r>
            <a:endParaRPr lang="en-US" dirty="0"/>
          </a:p>
          <a:p>
            <a:r>
              <a:rPr lang="en-US" b="1" i="1" dirty="0" err="1"/>
              <a:t>componentDidUpdate</a:t>
            </a:r>
            <a:r>
              <a:rPr lang="en-US" b="1" i="1" dirty="0"/>
              <a:t>()</a:t>
            </a:r>
            <a:endParaRPr lang="en-US" dirty="0"/>
          </a:p>
          <a:p>
            <a:endParaRPr lang="en-IN" dirty="0"/>
          </a:p>
        </p:txBody>
      </p:sp>
      <p:sp>
        <p:nvSpPr>
          <p:cNvPr id="3" name="Title 2"/>
          <p:cNvSpPr>
            <a:spLocks noGrp="1"/>
          </p:cNvSpPr>
          <p:nvPr>
            <p:ph type="title"/>
          </p:nvPr>
        </p:nvSpPr>
        <p:spPr/>
        <p:txBody>
          <a:bodyPr/>
          <a:lstStyle/>
          <a:p>
            <a:r>
              <a:rPr lang="en-IN" dirty="0"/>
              <a:t> Props Change Phase</a:t>
            </a:r>
          </a:p>
        </p:txBody>
      </p:sp>
    </p:spTree>
    <p:extLst>
      <p:ext uri="{BB962C8B-B14F-4D97-AF65-F5344CB8AC3E}">
        <p14:creationId xmlns:p14="http://schemas.microsoft.com/office/powerpoint/2010/main" val="171031285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b="1" i="1" dirty="0" err="1"/>
              <a:t>componentWillUnmount</a:t>
            </a:r>
            <a:r>
              <a:rPr lang="en-US" b="1" i="1" dirty="0"/>
              <a:t>(): </a:t>
            </a:r>
            <a:r>
              <a:rPr lang="en-US" dirty="0"/>
              <a:t>Once this method is invoked, your component is removed from the DOM permanently. In this method,</a:t>
            </a:r>
            <a:r>
              <a:rPr lang="en-US" b="1" i="1" dirty="0"/>
              <a:t> </a:t>
            </a:r>
            <a:r>
              <a:rPr lang="en-US" dirty="0"/>
              <a:t>you can perform any clean-up related tasks like removing event listeners, stopping timers, etc.</a:t>
            </a:r>
          </a:p>
          <a:p>
            <a:endParaRPr lang="en-IN" dirty="0"/>
          </a:p>
        </p:txBody>
      </p:sp>
      <p:sp>
        <p:nvSpPr>
          <p:cNvPr id="3" name="Title 2"/>
          <p:cNvSpPr>
            <a:spLocks noGrp="1"/>
          </p:cNvSpPr>
          <p:nvPr>
            <p:ph type="title"/>
          </p:nvPr>
        </p:nvSpPr>
        <p:spPr/>
        <p:txBody>
          <a:bodyPr/>
          <a:lstStyle/>
          <a:p>
            <a:r>
              <a:rPr lang="en-IN" dirty="0"/>
              <a:t> The Unmounting Phase</a:t>
            </a:r>
          </a:p>
        </p:txBody>
      </p:sp>
    </p:spTree>
    <p:extLst>
      <p:ext uri="{BB962C8B-B14F-4D97-AF65-F5344CB8AC3E}">
        <p14:creationId xmlns:p14="http://schemas.microsoft.com/office/powerpoint/2010/main" val="116260664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First, install create-react-app globally with node package manager (npm).</a:t>
            </a:r>
            <a:endParaRPr lang="en-IN" dirty="0"/>
          </a:p>
          <a:p>
            <a:r>
              <a:rPr lang="en-IN" dirty="0"/>
              <a:t>npm </a:t>
            </a:r>
            <a:r>
              <a:rPr lang="en-IN" b="1" dirty="0"/>
              <a:t>install </a:t>
            </a:r>
            <a:r>
              <a:rPr lang="en-IN" dirty="0"/>
              <a:t>-g create-react-app</a:t>
            </a:r>
          </a:p>
          <a:p>
            <a:r>
              <a:rPr lang="en-US" dirty="0"/>
              <a:t>Then run the generator in your chosen directory.</a:t>
            </a:r>
          </a:p>
          <a:p>
            <a:r>
              <a:rPr lang="en-IN" dirty="0"/>
              <a:t>create-react-app my-app</a:t>
            </a:r>
          </a:p>
          <a:p>
            <a:r>
              <a:rPr lang="en-US" dirty="0"/>
              <a:t>Navigate to the newly created directory and run the start script.</a:t>
            </a:r>
          </a:p>
          <a:p>
            <a:r>
              <a:rPr lang="en-IN" b="1" dirty="0"/>
              <a:t>cd </a:t>
            </a:r>
            <a:r>
              <a:rPr lang="en-IN" dirty="0"/>
              <a:t>my-app</a:t>
            </a:r>
            <a:r>
              <a:rPr lang="en-IN" b="1" dirty="0"/>
              <a:t>/</a:t>
            </a:r>
          </a:p>
          <a:p>
            <a:r>
              <a:rPr lang="en-IN" dirty="0"/>
              <a:t>npm </a:t>
            </a:r>
            <a:r>
              <a:rPr lang="en-IN" b="1" dirty="0"/>
              <a:t>start</a:t>
            </a:r>
            <a:endParaRPr lang="en-IN" dirty="0"/>
          </a:p>
          <a:p>
            <a:endParaRPr lang="en-IN" dirty="0"/>
          </a:p>
        </p:txBody>
      </p:sp>
      <p:sp>
        <p:nvSpPr>
          <p:cNvPr id="3" name="Title 2"/>
          <p:cNvSpPr>
            <a:spLocks noGrp="1"/>
          </p:cNvSpPr>
          <p:nvPr>
            <p:ph type="title"/>
          </p:nvPr>
        </p:nvSpPr>
        <p:spPr/>
        <p:txBody>
          <a:bodyPr/>
          <a:lstStyle/>
          <a:p>
            <a:r>
              <a:rPr lang="en-IN" dirty="0"/>
              <a:t>Create React App</a:t>
            </a:r>
          </a:p>
        </p:txBody>
      </p:sp>
    </p:spTree>
    <p:extLst>
      <p:ext uri="{BB962C8B-B14F-4D97-AF65-F5344CB8AC3E}">
        <p14:creationId xmlns:p14="http://schemas.microsoft.com/office/powerpoint/2010/main" val="272423463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1219200"/>
            <a:ext cx="9144000" cy="5143500"/>
          </a:xfrm>
          <a:prstGeom prst="rect">
            <a:avLst/>
          </a:prstGeom>
        </p:spPr>
      </p:pic>
    </p:spTree>
    <p:extLst>
      <p:ext uri="{BB962C8B-B14F-4D97-AF65-F5344CB8AC3E}">
        <p14:creationId xmlns:p14="http://schemas.microsoft.com/office/powerpoint/2010/main" val="3218974941"/>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4161" y="1219200"/>
            <a:ext cx="9144000" cy="5143500"/>
          </a:xfrm>
          <a:prstGeom prst="rect">
            <a:avLst/>
          </a:prstGeom>
        </p:spPr>
      </p:pic>
    </p:spTree>
    <p:extLst>
      <p:ext uri="{BB962C8B-B14F-4D97-AF65-F5344CB8AC3E}">
        <p14:creationId xmlns:p14="http://schemas.microsoft.com/office/powerpoint/2010/main" val="127122786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1219200"/>
            <a:ext cx="9144000" cy="5143500"/>
          </a:xfrm>
          <a:prstGeom prst="rect">
            <a:avLst/>
          </a:prstGeom>
        </p:spPr>
      </p:pic>
    </p:spTree>
    <p:extLst>
      <p:ext uri="{BB962C8B-B14F-4D97-AF65-F5344CB8AC3E}">
        <p14:creationId xmlns:p14="http://schemas.microsoft.com/office/powerpoint/2010/main" val="21067051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0" dirty="0"/>
              <a:t>JavaScript Frameworks</a:t>
            </a:r>
            <a:endParaRPr lang="en-IN" dirty="0"/>
          </a:p>
        </p:txBody>
      </p:sp>
      <p:sp>
        <p:nvSpPr>
          <p:cNvPr id="4" name="Content Placeholder 3"/>
          <p:cNvSpPr>
            <a:spLocks noGrp="1"/>
          </p:cNvSpPr>
          <p:nvPr>
            <p:ph sz="quarter" idx="12"/>
          </p:nvPr>
        </p:nvSpPr>
        <p:spPr>
          <a:xfrm>
            <a:off x="457201" y="1381125"/>
            <a:ext cx="8228012" cy="1133475"/>
          </a:xfrm>
        </p:spPr>
        <p:txBody>
          <a:bodyPr/>
          <a:lstStyle/>
          <a:p>
            <a:r>
              <a:rPr lang="en-US" b="1" i="1" dirty="0"/>
              <a:t>Even though React is young, it is giving a neck to neck competition to Angular</a:t>
            </a:r>
            <a:endParaRPr lang="en-IN" dirty="0"/>
          </a:p>
        </p:txBody>
      </p:sp>
      <p:pic>
        <p:nvPicPr>
          <p:cNvPr id="2050" name="Picture 2" descr="react vs angular - What Is React - Edurek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2743200"/>
            <a:ext cx="7924799" cy="32099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511366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219200"/>
            <a:ext cx="9144000" cy="5143500"/>
          </a:xfrm>
          <a:prstGeom prst="rect">
            <a:avLst/>
          </a:prstGeom>
        </p:spPr>
      </p:pic>
    </p:spTree>
    <p:extLst>
      <p:ext uri="{BB962C8B-B14F-4D97-AF65-F5344CB8AC3E}">
        <p14:creationId xmlns:p14="http://schemas.microsoft.com/office/powerpoint/2010/main" val="1272157156"/>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srcRect b="4074"/>
          <a:stretch/>
        </p:blipFill>
        <p:spPr>
          <a:xfrm>
            <a:off x="0" y="1072376"/>
            <a:ext cx="9144000" cy="4933950"/>
          </a:xfrm>
          <a:prstGeom prst="rect">
            <a:avLst/>
          </a:prstGeom>
        </p:spPr>
      </p:pic>
    </p:spTree>
    <p:extLst>
      <p:ext uri="{BB962C8B-B14F-4D97-AF65-F5344CB8AC3E}">
        <p14:creationId xmlns:p14="http://schemas.microsoft.com/office/powerpoint/2010/main" val="3225739988"/>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066800"/>
            <a:ext cx="9144000" cy="5143500"/>
          </a:xfrm>
          <a:prstGeom prst="rect">
            <a:avLst/>
          </a:prstGeom>
        </p:spPr>
      </p:pic>
    </p:spTree>
    <p:extLst>
      <p:ext uri="{BB962C8B-B14F-4D97-AF65-F5344CB8AC3E}">
        <p14:creationId xmlns:p14="http://schemas.microsoft.com/office/powerpoint/2010/main" val="1300076580"/>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React Router</a:t>
            </a:r>
          </a:p>
        </p:txBody>
      </p:sp>
      <p:sp>
        <p:nvSpPr>
          <p:cNvPr id="3" name="Content Placeholder 2"/>
          <p:cNvSpPr>
            <a:spLocks noGrp="1"/>
          </p:cNvSpPr>
          <p:nvPr>
            <p:ph sz="quarter" idx="12"/>
          </p:nvPr>
        </p:nvSpPr>
        <p:spPr/>
        <p:txBody>
          <a:bodyPr/>
          <a:lstStyle/>
          <a:p>
            <a:pPr marL="0" indent="0">
              <a:buNone/>
            </a:pPr>
            <a:r>
              <a:rPr lang="en-IN" dirty="0"/>
              <a:t>Npm install react-router-</a:t>
            </a:r>
            <a:r>
              <a:rPr lang="en-IN" dirty="0" err="1"/>
              <a:t>dom</a:t>
            </a:r>
            <a:endParaRPr lang="en-IN" dirty="0"/>
          </a:p>
          <a:p>
            <a:pPr marL="0" indent="0">
              <a:buNone/>
            </a:pPr>
            <a:r>
              <a:rPr lang="en-IN" dirty="0"/>
              <a:t>Index.js</a:t>
            </a:r>
          </a:p>
          <a:p>
            <a:pPr marL="0" indent="0">
              <a:buNone/>
            </a:pPr>
            <a:r>
              <a:rPr lang="en-IN" dirty="0" err="1"/>
              <a:t>const</a:t>
            </a:r>
            <a:r>
              <a:rPr lang="en-IN" dirty="0"/>
              <a:t> app=(</a:t>
            </a:r>
          </a:p>
          <a:p>
            <a:pPr marL="0" indent="0">
              <a:buNone/>
            </a:pPr>
            <a:r>
              <a:rPr lang="en-IN" dirty="0"/>
              <a:t>    &lt;</a:t>
            </a:r>
            <a:r>
              <a:rPr lang="en-IN" dirty="0" err="1"/>
              <a:t>BrowserRouter</a:t>
            </a:r>
            <a:r>
              <a:rPr lang="en-IN" dirty="0"/>
              <a:t>&gt;</a:t>
            </a:r>
          </a:p>
          <a:p>
            <a:pPr marL="0" indent="0">
              <a:buNone/>
            </a:pPr>
            <a:r>
              <a:rPr lang="en-IN" dirty="0"/>
              <a:t>        &lt;App/&gt;</a:t>
            </a:r>
          </a:p>
          <a:p>
            <a:pPr marL="0" indent="0">
              <a:buNone/>
            </a:pPr>
            <a:r>
              <a:rPr lang="en-IN" dirty="0"/>
              <a:t>    &lt;/</a:t>
            </a:r>
            <a:r>
              <a:rPr lang="en-IN" dirty="0" err="1"/>
              <a:t>BrowserRouter</a:t>
            </a:r>
            <a:r>
              <a:rPr lang="en-IN" dirty="0"/>
              <a:t>&gt;</a:t>
            </a:r>
          </a:p>
          <a:p>
            <a:pPr marL="0" indent="0">
              <a:buNone/>
            </a:pPr>
            <a:r>
              <a:rPr lang="en-IN" dirty="0"/>
              <a:t>)</a:t>
            </a:r>
          </a:p>
          <a:p>
            <a:pPr marL="0" indent="0">
              <a:buNone/>
            </a:pPr>
            <a:r>
              <a:rPr lang="en-IN" dirty="0" err="1"/>
              <a:t>ReactDOM.render</a:t>
            </a:r>
            <a:r>
              <a:rPr lang="en-IN" dirty="0"/>
              <a:t>(app, </a:t>
            </a:r>
            <a:r>
              <a:rPr lang="en-IN" dirty="0" err="1"/>
              <a:t>document.getElementById</a:t>
            </a:r>
            <a:r>
              <a:rPr lang="en-IN" dirty="0"/>
              <a:t>('root'));</a:t>
            </a:r>
          </a:p>
        </p:txBody>
      </p:sp>
    </p:spTree>
    <p:extLst>
      <p:ext uri="{BB962C8B-B14F-4D97-AF65-F5344CB8AC3E}">
        <p14:creationId xmlns:p14="http://schemas.microsoft.com/office/powerpoint/2010/main" val="355995237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A0822DA-D6EF-4290-86AD-D6E2BB018FFE}"/>
              </a:ext>
            </a:extLst>
          </p:cNvPr>
          <p:cNvSpPr>
            <a:spLocks noGrp="1"/>
          </p:cNvSpPr>
          <p:nvPr>
            <p:ph sz="quarter" idx="12"/>
          </p:nvPr>
        </p:nvSpPr>
        <p:spPr/>
        <p:txBody>
          <a:bodyPr/>
          <a:lstStyle/>
          <a:p>
            <a:r>
              <a:rPr lang="en-IN" dirty="0"/>
              <a:t>Memory Router</a:t>
            </a:r>
          </a:p>
          <a:p>
            <a:r>
              <a:rPr lang="en-IN" dirty="0"/>
              <a:t>Hash Router</a:t>
            </a:r>
          </a:p>
          <a:p>
            <a:r>
              <a:rPr lang="en-IN" dirty="0"/>
              <a:t>Browser Router</a:t>
            </a:r>
          </a:p>
        </p:txBody>
      </p:sp>
      <p:sp>
        <p:nvSpPr>
          <p:cNvPr id="3" name="Title 2">
            <a:extLst>
              <a:ext uri="{FF2B5EF4-FFF2-40B4-BE49-F238E27FC236}">
                <a16:creationId xmlns:a16="http://schemas.microsoft.com/office/drawing/2014/main" id="{CC410E4E-BEF1-438B-B1EB-4FF7A6BDD0E3}"/>
              </a:ext>
            </a:extLst>
          </p:cNvPr>
          <p:cNvSpPr>
            <a:spLocks noGrp="1"/>
          </p:cNvSpPr>
          <p:nvPr>
            <p:ph type="title"/>
          </p:nvPr>
        </p:nvSpPr>
        <p:spPr/>
        <p:txBody>
          <a:bodyPr/>
          <a:lstStyle/>
          <a:p>
            <a:r>
              <a:rPr lang="en-US" dirty="0"/>
              <a:t>Different types of routers in react router</a:t>
            </a:r>
            <a:br>
              <a:rPr lang="en-US" dirty="0"/>
            </a:br>
            <a:endParaRPr lang="en-IN" dirty="0"/>
          </a:p>
        </p:txBody>
      </p:sp>
    </p:spTree>
    <p:extLst>
      <p:ext uri="{BB962C8B-B14F-4D97-AF65-F5344CB8AC3E}">
        <p14:creationId xmlns:p14="http://schemas.microsoft.com/office/powerpoint/2010/main" val="2879172257"/>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E4CDEEC-1179-47DE-AA34-456B91FB4C97}"/>
              </a:ext>
            </a:extLst>
          </p:cNvPr>
          <p:cNvSpPr>
            <a:spLocks noGrp="1"/>
          </p:cNvSpPr>
          <p:nvPr>
            <p:ph sz="quarter" idx="12"/>
          </p:nvPr>
        </p:nvSpPr>
        <p:spPr/>
        <p:txBody>
          <a:bodyPr/>
          <a:lstStyle/>
          <a:p>
            <a:r>
              <a:rPr lang="en-US" dirty="0"/>
              <a:t>A router which doesn’t change the URL in your browser instead it keeps the URL changes in memory</a:t>
            </a:r>
          </a:p>
          <a:p>
            <a:r>
              <a:rPr lang="en-US" dirty="0"/>
              <a:t>It is very useful for testing and non browser environments ✅</a:t>
            </a:r>
          </a:p>
          <a:p>
            <a:r>
              <a:rPr lang="en-US" dirty="0"/>
              <a:t>But in browser, It doesn’t have history. So you can’t go back or forward using browser history ❌</a:t>
            </a:r>
            <a:endParaRPr lang="en-IN" dirty="0"/>
          </a:p>
        </p:txBody>
      </p:sp>
      <p:sp>
        <p:nvSpPr>
          <p:cNvPr id="3" name="Title 2">
            <a:extLst>
              <a:ext uri="{FF2B5EF4-FFF2-40B4-BE49-F238E27FC236}">
                <a16:creationId xmlns:a16="http://schemas.microsoft.com/office/drawing/2014/main" id="{187F89DC-FC67-46D5-B435-47FFBF02BC98}"/>
              </a:ext>
            </a:extLst>
          </p:cNvPr>
          <p:cNvSpPr>
            <a:spLocks noGrp="1"/>
          </p:cNvSpPr>
          <p:nvPr>
            <p:ph type="title"/>
          </p:nvPr>
        </p:nvSpPr>
        <p:spPr/>
        <p:txBody>
          <a:bodyPr/>
          <a:lstStyle/>
          <a:p>
            <a:r>
              <a:rPr lang="en-IN" dirty="0"/>
              <a:t>Memory Router</a:t>
            </a:r>
          </a:p>
        </p:txBody>
      </p:sp>
    </p:spTree>
    <p:extLst>
      <p:ext uri="{BB962C8B-B14F-4D97-AF65-F5344CB8AC3E}">
        <p14:creationId xmlns:p14="http://schemas.microsoft.com/office/powerpoint/2010/main" val="2278771415"/>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E36A64C-C2E0-4D00-B1AE-F8633E66CE79}"/>
              </a:ext>
            </a:extLst>
          </p:cNvPr>
          <p:cNvSpPr>
            <a:spLocks noGrp="1"/>
          </p:cNvSpPr>
          <p:nvPr>
            <p:ph sz="quarter" idx="12"/>
          </p:nvPr>
        </p:nvSpPr>
        <p:spPr/>
        <p:txBody>
          <a:bodyPr>
            <a:normAutofit fontScale="85000" lnSpcReduction="10000"/>
          </a:bodyPr>
          <a:lstStyle/>
          <a:p>
            <a:r>
              <a:rPr lang="en-US" dirty="0"/>
              <a:t>A router which uses client side hash routing.</a:t>
            </a:r>
          </a:p>
          <a:p>
            <a:r>
              <a:rPr lang="en-US" dirty="0"/>
              <a:t>Whenever, there is a new route get rendered, it updated the browser URL with hash routes. (</a:t>
            </a:r>
            <a:r>
              <a:rPr lang="en-US" dirty="0" err="1"/>
              <a:t>eg.</a:t>
            </a:r>
            <a:r>
              <a:rPr lang="en-US" dirty="0"/>
              <a:t>, /#/about)</a:t>
            </a:r>
          </a:p>
          <a:p>
            <a:r>
              <a:rPr lang="en-US" dirty="0"/>
              <a:t>Hash portion of the URL won’t be handled by server, server will always send the index.html for every request and ignore hash value. Hash value will be handled by react router.</a:t>
            </a:r>
          </a:p>
          <a:p>
            <a:r>
              <a:rPr lang="en-US" dirty="0"/>
              <a:t>It is used to support legacy browsers which usually doesn’t support HTML </a:t>
            </a:r>
            <a:r>
              <a:rPr lang="en-US" dirty="0" err="1"/>
              <a:t>pushState</a:t>
            </a:r>
            <a:r>
              <a:rPr lang="en-US" dirty="0"/>
              <a:t> API ✅</a:t>
            </a:r>
          </a:p>
          <a:p>
            <a:r>
              <a:rPr lang="en-US" dirty="0"/>
              <a:t>It doesn’t need any configuration in server to handle routes ✅</a:t>
            </a:r>
          </a:p>
          <a:p>
            <a:r>
              <a:rPr lang="en-US" dirty="0"/>
              <a:t>This route isn’t recommended by the team who created react router package. Use it only if you need to support legacy browsers or don’t have server logic to handle the client side routes ❌</a:t>
            </a:r>
            <a:endParaRPr lang="en-IN" dirty="0"/>
          </a:p>
        </p:txBody>
      </p:sp>
      <p:sp>
        <p:nvSpPr>
          <p:cNvPr id="3" name="Title 2">
            <a:extLst>
              <a:ext uri="{FF2B5EF4-FFF2-40B4-BE49-F238E27FC236}">
                <a16:creationId xmlns:a16="http://schemas.microsoft.com/office/drawing/2014/main" id="{F2C85E4A-B923-4456-8DEF-96E33BB6EE8C}"/>
              </a:ext>
            </a:extLst>
          </p:cNvPr>
          <p:cNvSpPr>
            <a:spLocks noGrp="1"/>
          </p:cNvSpPr>
          <p:nvPr>
            <p:ph type="title"/>
          </p:nvPr>
        </p:nvSpPr>
        <p:spPr/>
        <p:txBody>
          <a:bodyPr/>
          <a:lstStyle/>
          <a:p>
            <a:r>
              <a:rPr lang="en-IN" dirty="0"/>
              <a:t>Hash Router</a:t>
            </a:r>
          </a:p>
        </p:txBody>
      </p:sp>
    </p:spTree>
    <p:extLst>
      <p:ext uri="{BB962C8B-B14F-4D97-AF65-F5344CB8AC3E}">
        <p14:creationId xmlns:p14="http://schemas.microsoft.com/office/powerpoint/2010/main" val="1088142498"/>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387906C-5BBB-42FE-A141-2A02521AF982}"/>
              </a:ext>
            </a:extLst>
          </p:cNvPr>
          <p:cNvSpPr>
            <a:spLocks noGrp="1"/>
          </p:cNvSpPr>
          <p:nvPr>
            <p:ph sz="quarter" idx="12"/>
          </p:nvPr>
        </p:nvSpPr>
        <p:spPr/>
        <p:txBody>
          <a:bodyPr>
            <a:normAutofit fontScale="92500"/>
          </a:bodyPr>
          <a:lstStyle/>
          <a:p>
            <a:r>
              <a:rPr lang="en-US" dirty="0"/>
              <a:t>The widely popular router and a router for modern browsers which user HTML5 </a:t>
            </a:r>
            <a:r>
              <a:rPr lang="en-US" dirty="0" err="1"/>
              <a:t>pushState</a:t>
            </a:r>
            <a:r>
              <a:rPr lang="en-US" dirty="0"/>
              <a:t> API. (i.e., </a:t>
            </a:r>
            <a:r>
              <a:rPr lang="en-US" dirty="0" err="1"/>
              <a:t>pushState</a:t>
            </a:r>
            <a:r>
              <a:rPr lang="en-US" dirty="0"/>
              <a:t>, </a:t>
            </a:r>
            <a:r>
              <a:rPr lang="en-US" dirty="0" err="1"/>
              <a:t>replaceState</a:t>
            </a:r>
            <a:r>
              <a:rPr lang="en-US" dirty="0"/>
              <a:t> and </a:t>
            </a:r>
            <a:r>
              <a:rPr lang="en-US" dirty="0" err="1"/>
              <a:t>popState</a:t>
            </a:r>
            <a:r>
              <a:rPr lang="en-US" dirty="0"/>
              <a:t> API).</a:t>
            </a:r>
          </a:p>
          <a:p>
            <a:r>
              <a:rPr lang="en-US" dirty="0"/>
              <a:t>It routes as normal URL in browser, you can’t differentiate whether it is server rendered page or client rendered page through the URL.</a:t>
            </a:r>
          </a:p>
          <a:p>
            <a:r>
              <a:rPr lang="en-US" dirty="0"/>
              <a:t>It assumes, your server handles all the request URL (</a:t>
            </a:r>
            <a:r>
              <a:rPr lang="en-US" dirty="0" err="1"/>
              <a:t>eg.</a:t>
            </a:r>
            <a:r>
              <a:rPr lang="en-US" dirty="0"/>
              <a:t>, /, /about) and points to root index.html. From there, </a:t>
            </a:r>
            <a:r>
              <a:rPr lang="en-US" dirty="0" err="1"/>
              <a:t>BrowserRouter</a:t>
            </a:r>
            <a:r>
              <a:rPr lang="en-US" dirty="0"/>
              <a:t> take care of routing the relevant page.</a:t>
            </a:r>
          </a:p>
          <a:p>
            <a:r>
              <a:rPr lang="en-US" dirty="0"/>
              <a:t>It accepts </a:t>
            </a:r>
            <a:r>
              <a:rPr lang="en-US" dirty="0" err="1"/>
              <a:t>forceRefresh</a:t>
            </a:r>
            <a:r>
              <a:rPr lang="en-US" dirty="0"/>
              <a:t> props to support legacy browsers which doesn’t support HTML5 </a:t>
            </a:r>
            <a:r>
              <a:rPr lang="en-US" dirty="0" err="1"/>
              <a:t>pushState</a:t>
            </a:r>
            <a:r>
              <a:rPr lang="en-US" dirty="0"/>
              <a:t> API ✅</a:t>
            </a:r>
            <a:endParaRPr lang="en-IN" dirty="0"/>
          </a:p>
        </p:txBody>
      </p:sp>
      <p:sp>
        <p:nvSpPr>
          <p:cNvPr id="3" name="Title 2">
            <a:extLst>
              <a:ext uri="{FF2B5EF4-FFF2-40B4-BE49-F238E27FC236}">
                <a16:creationId xmlns:a16="http://schemas.microsoft.com/office/drawing/2014/main" id="{76D4CA0D-D653-40B2-B59F-3B5941F0A6C9}"/>
              </a:ext>
            </a:extLst>
          </p:cNvPr>
          <p:cNvSpPr>
            <a:spLocks noGrp="1"/>
          </p:cNvSpPr>
          <p:nvPr>
            <p:ph type="title"/>
          </p:nvPr>
        </p:nvSpPr>
        <p:spPr/>
        <p:txBody>
          <a:bodyPr/>
          <a:lstStyle/>
          <a:p>
            <a:r>
              <a:rPr lang="en-IN" dirty="0"/>
              <a:t>Browser Router</a:t>
            </a:r>
          </a:p>
        </p:txBody>
      </p:sp>
    </p:spTree>
    <p:extLst>
      <p:ext uri="{BB962C8B-B14F-4D97-AF65-F5344CB8AC3E}">
        <p14:creationId xmlns:p14="http://schemas.microsoft.com/office/powerpoint/2010/main" val="3392137328"/>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React Router</a:t>
            </a:r>
          </a:p>
        </p:txBody>
      </p:sp>
      <p:sp>
        <p:nvSpPr>
          <p:cNvPr id="3" name="Content Placeholder 2"/>
          <p:cNvSpPr>
            <a:spLocks noGrp="1"/>
          </p:cNvSpPr>
          <p:nvPr>
            <p:ph sz="quarter" idx="12"/>
          </p:nvPr>
        </p:nvSpPr>
        <p:spPr/>
        <p:txBody>
          <a:bodyPr/>
          <a:lstStyle/>
          <a:p>
            <a:pPr marL="0" indent="0">
              <a:buNone/>
            </a:pPr>
            <a:r>
              <a:rPr lang="en-IN" dirty="0"/>
              <a:t>Npm install react-router-</a:t>
            </a:r>
            <a:r>
              <a:rPr lang="en-IN" dirty="0" err="1"/>
              <a:t>dom</a:t>
            </a:r>
            <a:endParaRPr lang="en-IN" dirty="0"/>
          </a:p>
          <a:p>
            <a:pPr marL="0" indent="0">
              <a:buNone/>
            </a:pPr>
            <a:r>
              <a:rPr lang="en-IN" dirty="0"/>
              <a:t>Index.js</a:t>
            </a:r>
          </a:p>
          <a:p>
            <a:pPr marL="0" indent="0">
              <a:buNone/>
            </a:pPr>
            <a:r>
              <a:rPr lang="en-IN" dirty="0" err="1"/>
              <a:t>const</a:t>
            </a:r>
            <a:r>
              <a:rPr lang="en-IN" dirty="0"/>
              <a:t> app=(</a:t>
            </a:r>
          </a:p>
          <a:p>
            <a:pPr marL="0" indent="0">
              <a:buNone/>
            </a:pPr>
            <a:r>
              <a:rPr lang="en-IN" dirty="0"/>
              <a:t>    &lt;</a:t>
            </a:r>
            <a:r>
              <a:rPr lang="en-IN" dirty="0" err="1"/>
              <a:t>BrowserRouter</a:t>
            </a:r>
            <a:r>
              <a:rPr lang="en-IN" dirty="0"/>
              <a:t>&gt;</a:t>
            </a:r>
          </a:p>
          <a:p>
            <a:pPr marL="0" indent="0">
              <a:buNone/>
            </a:pPr>
            <a:r>
              <a:rPr lang="en-IN" dirty="0"/>
              <a:t>        &lt;App/&gt;</a:t>
            </a:r>
          </a:p>
          <a:p>
            <a:pPr marL="0" indent="0">
              <a:buNone/>
            </a:pPr>
            <a:r>
              <a:rPr lang="en-IN" dirty="0"/>
              <a:t>    &lt;/</a:t>
            </a:r>
            <a:r>
              <a:rPr lang="en-IN" dirty="0" err="1"/>
              <a:t>BrowserRouter</a:t>
            </a:r>
            <a:r>
              <a:rPr lang="en-IN" dirty="0"/>
              <a:t>&gt;</a:t>
            </a:r>
          </a:p>
          <a:p>
            <a:pPr marL="0" indent="0">
              <a:buNone/>
            </a:pPr>
            <a:r>
              <a:rPr lang="en-IN" dirty="0"/>
              <a:t>)</a:t>
            </a:r>
          </a:p>
          <a:p>
            <a:pPr marL="0" indent="0">
              <a:buNone/>
            </a:pPr>
            <a:r>
              <a:rPr lang="en-IN" dirty="0" err="1"/>
              <a:t>ReactDOM.render</a:t>
            </a:r>
            <a:r>
              <a:rPr lang="en-IN" dirty="0"/>
              <a:t>(app, </a:t>
            </a:r>
            <a:r>
              <a:rPr lang="en-IN" dirty="0" err="1"/>
              <a:t>document.getElementById</a:t>
            </a:r>
            <a:r>
              <a:rPr lang="en-IN" dirty="0"/>
              <a:t>('root'));</a:t>
            </a:r>
          </a:p>
        </p:txBody>
      </p:sp>
    </p:spTree>
    <p:extLst>
      <p:ext uri="{BB962C8B-B14F-4D97-AF65-F5344CB8AC3E}">
        <p14:creationId xmlns:p14="http://schemas.microsoft.com/office/powerpoint/2010/main" val="84456093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IN" dirty="0"/>
              <a:t>Apollo: Easy to set up and use </a:t>
            </a:r>
            <a:r>
              <a:rPr lang="en-IN" dirty="0" err="1"/>
              <a:t>GraphQL</a:t>
            </a:r>
            <a:r>
              <a:rPr lang="en-IN" dirty="0"/>
              <a:t> client.</a:t>
            </a:r>
          </a:p>
          <a:p>
            <a:r>
              <a:rPr lang="en-IN" dirty="0" err="1"/>
              <a:t>Axios</a:t>
            </a:r>
            <a:r>
              <a:rPr lang="en-IN" dirty="0"/>
              <a:t>: Promise based HTTP client for the browser and node.js.</a:t>
            </a:r>
          </a:p>
          <a:p>
            <a:r>
              <a:rPr lang="en-IN" dirty="0"/>
              <a:t>Relay Modern - A JavaScript framework for building data-driven React applications.</a:t>
            </a:r>
          </a:p>
          <a:p>
            <a:r>
              <a:rPr lang="en-IN" dirty="0"/>
              <a:t>Request: Simplified HTTP request client.</a:t>
            </a:r>
          </a:p>
          <a:p>
            <a:r>
              <a:rPr lang="en-IN" dirty="0" err="1"/>
              <a:t>Superagent</a:t>
            </a:r>
            <a:r>
              <a:rPr lang="en-IN" dirty="0"/>
              <a:t>: A lightweight “isomorphic” library for AJAX requests.</a:t>
            </a:r>
          </a:p>
        </p:txBody>
      </p:sp>
      <p:sp>
        <p:nvSpPr>
          <p:cNvPr id="3" name="Title 2"/>
          <p:cNvSpPr>
            <a:spLocks noGrp="1"/>
          </p:cNvSpPr>
          <p:nvPr>
            <p:ph type="title"/>
          </p:nvPr>
        </p:nvSpPr>
        <p:spPr/>
        <p:txBody>
          <a:bodyPr/>
          <a:lstStyle/>
          <a:p>
            <a:r>
              <a:rPr lang="en-IN" dirty="0"/>
              <a:t>Data Fetching</a:t>
            </a:r>
            <a:br>
              <a:rPr lang="en-IN" dirty="0"/>
            </a:br>
            <a:endParaRPr lang="en-IN" dirty="0"/>
          </a:p>
        </p:txBody>
      </p:sp>
    </p:spTree>
    <p:extLst>
      <p:ext uri="{BB962C8B-B14F-4D97-AF65-F5344CB8AC3E}">
        <p14:creationId xmlns:p14="http://schemas.microsoft.com/office/powerpoint/2010/main" val="23570902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React vs Angular</a:t>
            </a:r>
          </a:p>
        </p:txBody>
      </p:sp>
      <p:graphicFrame>
        <p:nvGraphicFramePr>
          <p:cNvPr id="4" name="Table 3"/>
          <p:cNvGraphicFramePr>
            <a:graphicFrameLocks noGrp="1"/>
          </p:cNvGraphicFramePr>
          <p:nvPr>
            <p:extLst>
              <p:ext uri="{D42A27DB-BD31-4B8C-83A1-F6EECF244321}">
                <p14:modId xmlns:p14="http://schemas.microsoft.com/office/powerpoint/2010/main" val="1262896119"/>
              </p:ext>
            </p:extLst>
          </p:nvPr>
        </p:nvGraphicFramePr>
        <p:xfrm>
          <a:off x="76200" y="1381125"/>
          <a:ext cx="8991600" cy="4824414"/>
        </p:xfrm>
        <a:graphic>
          <a:graphicData uri="http://schemas.openxmlformats.org/drawingml/2006/table">
            <a:tbl>
              <a:tblPr/>
              <a:tblGrid>
                <a:gridCol w="2359966">
                  <a:extLst>
                    <a:ext uri="{9D8B030D-6E8A-4147-A177-3AD203B41FA5}">
                      <a16:colId xmlns:a16="http://schemas.microsoft.com/office/drawing/2014/main" val="20000"/>
                    </a:ext>
                  </a:extLst>
                </a:gridCol>
                <a:gridCol w="3862961">
                  <a:extLst>
                    <a:ext uri="{9D8B030D-6E8A-4147-A177-3AD203B41FA5}">
                      <a16:colId xmlns:a16="http://schemas.microsoft.com/office/drawing/2014/main" val="20001"/>
                    </a:ext>
                  </a:extLst>
                </a:gridCol>
                <a:gridCol w="2768673">
                  <a:extLst>
                    <a:ext uri="{9D8B030D-6E8A-4147-A177-3AD203B41FA5}">
                      <a16:colId xmlns:a16="http://schemas.microsoft.com/office/drawing/2014/main" val="20002"/>
                    </a:ext>
                  </a:extLst>
                </a:gridCol>
              </a:tblGrid>
              <a:tr h="689202">
                <a:tc>
                  <a:txBody>
                    <a:bodyPr/>
                    <a:lstStyle/>
                    <a:p>
                      <a:pPr algn="l"/>
                      <a:r>
                        <a:rPr lang="en-IN" sz="1800" b="1" dirty="0">
                          <a:solidFill>
                            <a:srgbClr val="FFFFFF"/>
                          </a:solidFill>
                          <a:effectLst/>
                          <a:latin typeface="verdana" panose="020B0604030504040204" pitchFamily="34" charset="0"/>
                        </a:rPr>
                        <a:t>TOPIC</a:t>
                      </a:r>
                      <a:endParaRPr lang="en-IN" sz="1800" dirty="0">
                        <a:effectLst/>
                      </a:endParaRPr>
                    </a:p>
                  </a:txBody>
                  <a:tcPr marL="16892" marR="16892" marT="16892" marB="16892" anchor="ctr">
                    <a:lnL>
                      <a:noFill/>
                    </a:lnL>
                    <a:lnR>
                      <a:noFill/>
                    </a:lnR>
                    <a:lnT>
                      <a:noFill/>
                    </a:lnT>
                    <a:lnB>
                      <a:noFill/>
                    </a:lnB>
                    <a:solidFill>
                      <a:srgbClr val="2F369C"/>
                    </a:solidFill>
                  </a:tcPr>
                </a:tc>
                <a:tc>
                  <a:txBody>
                    <a:bodyPr/>
                    <a:lstStyle/>
                    <a:p>
                      <a:pPr algn="ctr"/>
                      <a:r>
                        <a:rPr lang="en-IN" sz="1800" b="1">
                          <a:solidFill>
                            <a:srgbClr val="FFFFFF"/>
                          </a:solidFill>
                          <a:effectLst/>
                          <a:latin typeface="verdana" panose="020B0604030504040204" pitchFamily="34" charset="0"/>
                        </a:rPr>
                        <a:t>REACT</a:t>
                      </a:r>
                      <a:endParaRPr lang="en-IN" sz="1800">
                        <a:effectLst/>
                      </a:endParaRPr>
                    </a:p>
                  </a:txBody>
                  <a:tcPr marL="16892" marR="16892" marT="16892" marB="16892" anchor="ctr">
                    <a:lnL>
                      <a:noFill/>
                    </a:lnL>
                    <a:lnR>
                      <a:noFill/>
                    </a:lnR>
                    <a:lnT>
                      <a:noFill/>
                    </a:lnT>
                    <a:lnB>
                      <a:noFill/>
                    </a:lnB>
                    <a:solidFill>
                      <a:srgbClr val="2F369C"/>
                    </a:solidFill>
                  </a:tcPr>
                </a:tc>
                <a:tc>
                  <a:txBody>
                    <a:bodyPr/>
                    <a:lstStyle/>
                    <a:p>
                      <a:pPr algn="ctr"/>
                      <a:r>
                        <a:rPr lang="en-IN" sz="1800" b="1">
                          <a:solidFill>
                            <a:srgbClr val="FFFFFF"/>
                          </a:solidFill>
                          <a:effectLst/>
                          <a:latin typeface="verdana" panose="020B0604030504040204" pitchFamily="34" charset="0"/>
                        </a:rPr>
                        <a:t>ANGULAR</a:t>
                      </a:r>
                      <a:endParaRPr lang="en-IN" sz="1800">
                        <a:effectLst/>
                      </a:endParaRPr>
                    </a:p>
                  </a:txBody>
                  <a:tcPr marL="16892" marR="16892" marT="16892" marB="16892" anchor="ctr">
                    <a:lnL>
                      <a:noFill/>
                    </a:lnL>
                    <a:lnR>
                      <a:noFill/>
                    </a:lnR>
                    <a:lnT>
                      <a:noFill/>
                    </a:lnT>
                    <a:lnB>
                      <a:noFill/>
                    </a:lnB>
                    <a:solidFill>
                      <a:srgbClr val="2F369C"/>
                    </a:solidFill>
                  </a:tcPr>
                </a:tc>
                <a:extLst>
                  <a:ext uri="{0D108BD9-81ED-4DB2-BD59-A6C34878D82A}">
                    <a16:rowId xmlns:a16="http://schemas.microsoft.com/office/drawing/2014/main" val="10000"/>
                  </a:ext>
                </a:extLst>
              </a:tr>
              <a:tr h="689202">
                <a:tc>
                  <a:txBody>
                    <a:bodyPr/>
                    <a:lstStyle/>
                    <a:p>
                      <a:pPr algn="l"/>
                      <a:r>
                        <a:rPr lang="en-IN" sz="1800" i="1">
                          <a:effectLst/>
                          <a:latin typeface="verdana" panose="020B0604030504040204" pitchFamily="34" charset="0"/>
                        </a:rPr>
                        <a:t>1. ARCHITECTURE</a:t>
                      </a:r>
                      <a:endParaRPr lang="en-IN" sz="1800">
                        <a:effectLst/>
                      </a:endParaRPr>
                    </a:p>
                  </a:txBody>
                  <a:tcPr marL="16892" marR="16892" marT="16892" marB="16892" anchor="ctr">
                    <a:lnL>
                      <a:noFill/>
                    </a:lnL>
                    <a:lnR>
                      <a:noFill/>
                    </a:lnR>
                    <a:lnT>
                      <a:noFill/>
                    </a:lnT>
                    <a:lnB>
                      <a:noFill/>
                    </a:lnB>
                    <a:solidFill>
                      <a:srgbClr val="E8E6E6"/>
                    </a:solidFill>
                  </a:tcPr>
                </a:tc>
                <a:tc>
                  <a:txBody>
                    <a:bodyPr/>
                    <a:lstStyle/>
                    <a:p>
                      <a:pPr algn="ctr"/>
                      <a:r>
                        <a:rPr lang="en-US" sz="1800">
                          <a:effectLst/>
                          <a:latin typeface="verdana" panose="020B0604030504040204" pitchFamily="34" charset="0"/>
                        </a:rPr>
                        <a:t>Only the View of MVC</a:t>
                      </a:r>
                      <a:endParaRPr lang="en-US" sz="1800">
                        <a:effectLst/>
                      </a:endParaRPr>
                    </a:p>
                  </a:txBody>
                  <a:tcPr marL="16892" marR="16892" marT="16892" marB="16892" anchor="ctr">
                    <a:lnL>
                      <a:noFill/>
                    </a:lnL>
                    <a:lnR>
                      <a:noFill/>
                    </a:lnR>
                    <a:lnT>
                      <a:noFill/>
                    </a:lnT>
                    <a:lnB>
                      <a:noFill/>
                    </a:lnB>
                    <a:solidFill>
                      <a:srgbClr val="FFFFFF"/>
                    </a:solidFill>
                  </a:tcPr>
                </a:tc>
                <a:tc>
                  <a:txBody>
                    <a:bodyPr/>
                    <a:lstStyle/>
                    <a:p>
                      <a:pPr algn="ctr"/>
                      <a:r>
                        <a:rPr lang="en-IN" sz="1800">
                          <a:effectLst/>
                          <a:latin typeface="verdana" panose="020B0604030504040204" pitchFamily="34" charset="0"/>
                        </a:rPr>
                        <a:t>Complete MVC</a:t>
                      </a:r>
                      <a:endParaRPr lang="en-IN" sz="1800">
                        <a:effectLst/>
                      </a:endParaRPr>
                    </a:p>
                  </a:txBody>
                  <a:tcPr marL="16892" marR="16892" marT="16892" marB="16892" anchor="ctr">
                    <a:lnL>
                      <a:noFill/>
                    </a:lnL>
                    <a:lnR>
                      <a:noFill/>
                    </a:lnR>
                    <a:lnT>
                      <a:noFill/>
                    </a:lnT>
                    <a:lnB>
                      <a:noFill/>
                    </a:lnB>
                    <a:solidFill>
                      <a:srgbClr val="FFFFFF"/>
                    </a:solidFill>
                  </a:tcPr>
                </a:tc>
                <a:extLst>
                  <a:ext uri="{0D108BD9-81ED-4DB2-BD59-A6C34878D82A}">
                    <a16:rowId xmlns:a16="http://schemas.microsoft.com/office/drawing/2014/main" val="10001"/>
                  </a:ext>
                </a:extLst>
              </a:tr>
              <a:tr h="689202">
                <a:tc>
                  <a:txBody>
                    <a:bodyPr/>
                    <a:lstStyle/>
                    <a:p>
                      <a:r>
                        <a:rPr lang="en-IN" sz="1800" i="1">
                          <a:effectLst/>
                          <a:latin typeface="verdana" panose="020B0604030504040204" pitchFamily="34" charset="0"/>
                        </a:rPr>
                        <a:t>2. RENDERING</a:t>
                      </a:r>
                      <a:endParaRPr lang="en-IN" sz="1800">
                        <a:effectLst/>
                      </a:endParaRPr>
                    </a:p>
                  </a:txBody>
                  <a:tcPr marL="16892" marR="16892" marT="16892" marB="16892" anchor="ctr">
                    <a:lnL>
                      <a:noFill/>
                    </a:lnL>
                    <a:lnR>
                      <a:noFill/>
                    </a:lnR>
                    <a:lnT>
                      <a:noFill/>
                    </a:lnT>
                    <a:lnB>
                      <a:noFill/>
                    </a:lnB>
                    <a:solidFill>
                      <a:srgbClr val="E8E6E6"/>
                    </a:solidFill>
                  </a:tcPr>
                </a:tc>
                <a:tc>
                  <a:txBody>
                    <a:bodyPr/>
                    <a:lstStyle/>
                    <a:p>
                      <a:pPr algn="ctr"/>
                      <a:r>
                        <a:rPr lang="en-IN" sz="1800">
                          <a:effectLst/>
                          <a:latin typeface="verdana" panose="020B0604030504040204" pitchFamily="34" charset="0"/>
                        </a:rPr>
                        <a:t>Server-side rendering</a:t>
                      </a:r>
                      <a:endParaRPr lang="en-IN" sz="1800">
                        <a:effectLst/>
                      </a:endParaRPr>
                    </a:p>
                  </a:txBody>
                  <a:tcPr marL="16892" marR="16892" marT="16892" marB="16892" anchor="ctr">
                    <a:lnL>
                      <a:noFill/>
                    </a:lnL>
                    <a:lnR>
                      <a:noFill/>
                    </a:lnR>
                    <a:lnT>
                      <a:noFill/>
                    </a:lnT>
                    <a:lnB>
                      <a:noFill/>
                    </a:lnB>
                    <a:solidFill>
                      <a:srgbClr val="FFFFFF"/>
                    </a:solidFill>
                  </a:tcPr>
                </a:tc>
                <a:tc>
                  <a:txBody>
                    <a:bodyPr/>
                    <a:lstStyle/>
                    <a:p>
                      <a:pPr algn="ctr"/>
                      <a:r>
                        <a:rPr lang="en-IN" sz="1800" dirty="0">
                          <a:effectLst/>
                          <a:latin typeface="verdana" panose="020B0604030504040204" pitchFamily="34" charset="0"/>
                        </a:rPr>
                        <a:t>Client-side rendering</a:t>
                      </a:r>
                      <a:endParaRPr lang="en-IN" sz="1800" dirty="0">
                        <a:effectLst/>
                      </a:endParaRPr>
                    </a:p>
                  </a:txBody>
                  <a:tcPr marL="16892" marR="16892" marT="16892" marB="16892" anchor="ctr">
                    <a:lnL>
                      <a:noFill/>
                    </a:lnL>
                    <a:lnR>
                      <a:noFill/>
                    </a:lnR>
                    <a:lnT>
                      <a:noFill/>
                    </a:lnT>
                    <a:lnB>
                      <a:noFill/>
                    </a:lnB>
                    <a:solidFill>
                      <a:srgbClr val="FFFFFF"/>
                    </a:solidFill>
                  </a:tcPr>
                </a:tc>
                <a:extLst>
                  <a:ext uri="{0D108BD9-81ED-4DB2-BD59-A6C34878D82A}">
                    <a16:rowId xmlns:a16="http://schemas.microsoft.com/office/drawing/2014/main" val="10002"/>
                  </a:ext>
                </a:extLst>
              </a:tr>
              <a:tr h="689202">
                <a:tc>
                  <a:txBody>
                    <a:bodyPr/>
                    <a:lstStyle/>
                    <a:p>
                      <a:r>
                        <a:rPr lang="en-IN" sz="1800" i="1">
                          <a:effectLst/>
                          <a:latin typeface="verdana" panose="020B0604030504040204" pitchFamily="34" charset="0"/>
                        </a:rPr>
                        <a:t>3. DOM</a:t>
                      </a:r>
                      <a:endParaRPr lang="en-IN" sz="1800">
                        <a:effectLst/>
                      </a:endParaRPr>
                    </a:p>
                  </a:txBody>
                  <a:tcPr marL="16892" marR="16892" marT="16892" marB="16892" anchor="ctr">
                    <a:lnL>
                      <a:noFill/>
                    </a:lnL>
                    <a:lnR>
                      <a:noFill/>
                    </a:lnR>
                    <a:lnT>
                      <a:noFill/>
                    </a:lnT>
                    <a:lnB>
                      <a:noFill/>
                    </a:lnB>
                    <a:solidFill>
                      <a:srgbClr val="E8E6E6"/>
                    </a:solidFill>
                  </a:tcPr>
                </a:tc>
                <a:tc>
                  <a:txBody>
                    <a:bodyPr/>
                    <a:lstStyle/>
                    <a:p>
                      <a:pPr algn="ctr"/>
                      <a:r>
                        <a:rPr lang="en-IN" sz="1800">
                          <a:effectLst/>
                          <a:latin typeface="verdana" panose="020B0604030504040204" pitchFamily="34" charset="0"/>
                        </a:rPr>
                        <a:t>Uses virtual DOM</a:t>
                      </a:r>
                      <a:endParaRPr lang="en-IN" sz="1800">
                        <a:effectLst/>
                      </a:endParaRPr>
                    </a:p>
                  </a:txBody>
                  <a:tcPr marL="16892" marR="16892" marT="16892" marB="16892" anchor="ctr">
                    <a:lnL>
                      <a:noFill/>
                    </a:lnL>
                    <a:lnR>
                      <a:noFill/>
                    </a:lnR>
                    <a:lnT>
                      <a:noFill/>
                    </a:lnT>
                    <a:lnB>
                      <a:noFill/>
                    </a:lnB>
                    <a:solidFill>
                      <a:srgbClr val="FFFFFF"/>
                    </a:solidFill>
                  </a:tcPr>
                </a:tc>
                <a:tc>
                  <a:txBody>
                    <a:bodyPr/>
                    <a:lstStyle/>
                    <a:p>
                      <a:pPr algn="ctr"/>
                      <a:r>
                        <a:rPr lang="en-IN" sz="1800">
                          <a:effectLst/>
                          <a:latin typeface="verdana" panose="020B0604030504040204" pitchFamily="34" charset="0"/>
                        </a:rPr>
                        <a:t>Uses real DOM</a:t>
                      </a:r>
                      <a:endParaRPr lang="en-IN" sz="1800">
                        <a:effectLst/>
                      </a:endParaRPr>
                    </a:p>
                  </a:txBody>
                  <a:tcPr marL="16892" marR="16892" marT="16892" marB="16892" anchor="ctr">
                    <a:lnL>
                      <a:noFill/>
                    </a:lnL>
                    <a:lnR>
                      <a:noFill/>
                    </a:lnR>
                    <a:lnT>
                      <a:noFill/>
                    </a:lnT>
                    <a:lnB>
                      <a:noFill/>
                    </a:lnB>
                    <a:solidFill>
                      <a:srgbClr val="FFFFFF"/>
                    </a:solidFill>
                  </a:tcPr>
                </a:tc>
                <a:extLst>
                  <a:ext uri="{0D108BD9-81ED-4DB2-BD59-A6C34878D82A}">
                    <a16:rowId xmlns:a16="http://schemas.microsoft.com/office/drawing/2014/main" val="10003"/>
                  </a:ext>
                </a:extLst>
              </a:tr>
              <a:tr h="689202">
                <a:tc>
                  <a:txBody>
                    <a:bodyPr/>
                    <a:lstStyle/>
                    <a:p>
                      <a:r>
                        <a:rPr lang="en-IN" sz="1800" i="1">
                          <a:effectLst/>
                          <a:latin typeface="verdana" panose="020B0604030504040204" pitchFamily="34" charset="0"/>
                        </a:rPr>
                        <a:t>4. DATA BINDING</a:t>
                      </a:r>
                      <a:endParaRPr lang="en-IN" sz="1800">
                        <a:effectLst/>
                      </a:endParaRPr>
                    </a:p>
                  </a:txBody>
                  <a:tcPr marL="16892" marR="16892" marT="16892" marB="16892" anchor="ctr">
                    <a:lnL>
                      <a:noFill/>
                    </a:lnL>
                    <a:lnR>
                      <a:noFill/>
                    </a:lnR>
                    <a:lnT>
                      <a:noFill/>
                    </a:lnT>
                    <a:lnB>
                      <a:noFill/>
                    </a:lnB>
                    <a:solidFill>
                      <a:srgbClr val="E8E6E6"/>
                    </a:solidFill>
                  </a:tcPr>
                </a:tc>
                <a:tc>
                  <a:txBody>
                    <a:bodyPr/>
                    <a:lstStyle/>
                    <a:p>
                      <a:pPr algn="ctr"/>
                      <a:r>
                        <a:rPr lang="en-IN" sz="1800">
                          <a:effectLst/>
                          <a:latin typeface="verdana" panose="020B0604030504040204" pitchFamily="34" charset="0"/>
                        </a:rPr>
                        <a:t>One-way data binding</a:t>
                      </a:r>
                      <a:endParaRPr lang="en-IN" sz="1800">
                        <a:effectLst/>
                      </a:endParaRPr>
                    </a:p>
                  </a:txBody>
                  <a:tcPr marL="16892" marR="16892" marT="16892" marB="16892" anchor="ctr">
                    <a:lnL>
                      <a:noFill/>
                    </a:lnL>
                    <a:lnR>
                      <a:noFill/>
                    </a:lnR>
                    <a:lnT>
                      <a:noFill/>
                    </a:lnT>
                    <a:lnB>
                      <a:noFill/>
                    </a:lnB>
                    <a:solidFill>
                      <a:srgbClr val="FFFFFF"/>
                    </a:solidFill>
                  </a:tcPr>
                </a:tc>
                <a:tc>
                  <a:txBody>
                    <a:bodyPr/>
                    <a:lstStyle/>
                    <a:p>
                      <a:pPr algn="ctr"/>
                      <a:r>
                        <a:rPr lang="en-IN" sz="1800">
                          <a:effectLst/>
                          <a:latin typeface="verdana" panose="020B0604030504040204" pitchFamily="34" charset="0"/>
                        </a:rPr>
                        <a:t>Two-way data binding</a:t>
                      </a:r>
                      <a:endParaRPr lang="en-IN" sz="1800">
                        <a:effectLst/>
                      </a:endParaRPr>
                    </a:p>
                  </a:txBody>
                  <a:tcPr marL="16892" marR="16892" marT="16892" marB="16892" anchor="ctr">
                    <a:lnL>
                      <a:noFill/>
                    </a:lnL>
                    <a:lnR>
                      <a:noFill/>
                    </a:lnR>
                    <a:lnT>
                      <a:noFill/>
                    </a:lnT>
                    <a:lnB>
                      <a:noFill/>
                    </a:lnB>
                    <a:solidFill>
                      <a:srgbClr val="FFFFFF"/>
                    </a:solidFill>
                  </a:tcPr>
                </a:tc>
                <a:extLst>
                  <a:ext uri="{0D108BD9-81ED-4DB2-BD59-A6C34878D82A}">
                    <a16:rowId xmlns:a16="http://schemas.microsoft.com/office/drawing/2014/main" val="10004"/>
                  </a:ext>
                </a:extLst>
              </a:tr>
              <a:tr h="689202">
                <a:tc>
                  <a:txBody>
                    <a:bodyPr/>
                    <a:lstStyle/>
                    <a:p>
                      <a:r>
                        <a:rPr lang="en-IN" sz="1800" i="1">
                          <a:effectLst/>
                          <a:latin typeface="verdana" panose="020B0604030504040204" pitchFamily="34" charset="0"/>
                        </a:rPr>
                        <a:t>5. DEBUGGING</a:t>
                      </a:r>
                      <a:endParaRPr lang="en-IN" sz="1800">
                        <a:effectLst/>
                      </a:endParaRPr>
                    </a:p>
                  </a:txBody>
                  <a:tcPr marL="16892" marR="16892" marT="16892" marB="16892" anchor="ctr">
                    <a:lnL>
                      <a:noFill/>
                    </a:lnL>
                    <a:lnR>
                      <a:noFill/>
                    </a:lnR>
                    <a:lnT>
                      <a:noFill/>
                    </a:lnT>
                    <a:lnB>
                      <a:noFill/>
                    </a:lnB>
                    <a:solidFill>
                      <a:srgbClr val="E8E6E6"/>
                    </a:solidFill>
                  </a:tcPr>
                </a:tc>
                <a:tc>
                  <a:txBody>
                    <a:bodyPr/>
                    <a:lstStyle/>
                    <a:p>
                      <a:pPr algn="ctr"/>
                      <a:r>
                        <a:rPr lang="en-IN" sz="1800">
                          <a:effectLst/>
                          <a:latin typeface="verdana" panose="020B0604030504040204" pitchFamily="34" charset="0"/>
                        </a:rPr>
                        <a:t>Compile time debugging</a:t>
                      </a:r>
                      <a:endParaRPr lang="en-IN" sz="1800">
                        <a:effectLst/>
                      </a:endParaRPr>
                    </a:p>
                  </a:txBody>
                  <a:tcPr marL="16892" marR="16892" marT="16892" marB="16892" anchor="ctr">
                    <a:lnL>
                      <a:noFill/>
                    </a:lnL>
                    <a:lnR>
                      <a:noFill/>
                    </a:lnR>
                    <a:lnT>
                      <a:noFill/>
                    </a:lnT>
                    <a:lnB>
                      <a:noFill/>
                    </a:lnB>
                    <a:solidFill>
                      <a:srgbClr val="FFFFFF"/>
                    </a:solidFill>
                  </a:tcPr>
                </a:tc>
                <a:tc>
                  <a:txBody>
                    <a:bodyPr/>
                    <a:lstStyle/>
                    <a:p>
                      <a:pPr algn="ctr"/>
                      <a:r>
                        <a:rPr lang="en-IN" sz="1800">
                          <a:effectLst/>
                          <a:latin typeface="verdana" panose="020B0604030504040204" pitchFamily="34" charset="0"/>
                        </a:rPr>
                        <a:t>Runtime debugging</a:t>
                      </a:r>
                      <a:endParaRPr lang="en-IN" sz="1800">
                        <a:effectLst/>
                      </a:endParaRPr>
                    </a:p>
                  </a:txBody>
                  <a:tcPr marL="16892" marR="16892" marT="16892" marB="16892" anchor="ctr">
                    <a:lnL>
                      <a:noFill/>
                    </a:lnL>
                    <a:lnR>
                      <a:noFill/>
                    </a:lnR>
                    <a:lnT>
                      <a:noFill/>
                    </a:lnT>
                    <a:lnB>
                      <a:noFill/>
                    </a:lnB>
                    <a:solidFill>
                      <a:srgbClr val="FFFFFF"/>
                    </a:solidFill>
                  </a:tcPr>
                </a:tc>
                <a:extLst>
                  <a:ext uri="{0D108BD9-81ED-4DB2-BD59-A6C34878D82A}">
                    <a16:rowId xmlns:a16="http://schemas.microsoft.com/office/drawing/2014/main" val="10005"/>
                  </a:ext>
                </a:extLst>
              </a:tr>
              <a:tr h="689202">
                <a:tc>
                  <a:txBody>
                    <a:bodyPr/>
                    <a:lstStyle/>
                    <a:p>
                      <a:r>
                        <a:rPr lang="en-IN" sz="1800" i="1">
                          <a:effectLst/>
                          <a:latin typeface="verdana" panose="020B0604030504040204" pitchFamily="34" charset="0"/>
                        </a:rPr>
                        <a:t>6. AUTHOR</a:t>
                      </a:r>
                      <a:endParaRPr lang="en-IN" sz="1800">
                        <a:effectLst/>
                      </a:endParaRPr>
                    </a:p>
                  </a:txBody>
                  <a:tcPr marL="16892" marR="16892" marT="16892" marB="16892" anchor="ctr">
                    <a:lnL>
                      <a:noFill/>
                    </a:lnL>
                    <a:lnR>
                      <a:noFill/>
                    </a:lnR>
                    <a:lnT>
                      <a:noFill/>
                    </a:lnT>
                    <a:lnB>
                      <a:noFill/>
                    </a:lnB>
                    <a:solidFill>
                      <a:srgbClr val="E8E6E6"/>
                    </a:solidFill>
                  </a:tcPr>
                </a:tc>
                <a:tc>
                  <a:txBody>
                    <a:bodyPr/>
                    <a:lstStyle/>
                    <a:p>
                      <a:pPr algn="ctr"/>
                      <a:r>
                        <a:rPr lang="en-IN" sz="1800">
                          <a:effectLst/>
                          <a:latin typeface="verdana" panose="020B0604030504040204" pitchFamily="34" charset="0"/>
                        </a:rPr>
                        <a:t>Facebook</a:t>
                      </a:r>
                      <a:endParaRPr lang="en-IN" sz="1800">
                        <a:effectLst/>
                      </a:endParaRPr>
                    </a:p>
                  </a:txBody>
                  <a:tcPr marL="16892" marR="16892" marT="16892" marB="16892" anchor="ctr">
                    <a:lnL>
                      <a:noFill/>
                    </a:lnL>
                    <a:lnR>
                      <a:noFill/>
                    </a:lnR>
                    <a:lnT>
                      <a:noFill/>
                    </a:lnT>
                    <a:lnB>
                      <a:noFill/>
                    </a:lnB>
                    <a:solidFill>
                      <a:srgbClr val="FFFFFF"/>
                    </a:solidFill>
                  </a:tcPr>
                </a:tc>
                <a:tc>
                  <a:txBody>
                    <a:bodyPr/>
                    <a:lstStyle/>
                    <a:p>
                      <a:pPr algn="ctr"/>
                      <a:r>
                        <a:rPr lang="en-IN" sz="1800" dirty="0">
                          <a:effectLst/>
                          <a:latin typeface="verdana" panose="020B0604030504040204" pitchFamily="34" charset="0"/>
                        </a:rPr>
                        <a:t>Google</a:t>
                      </a:r>
                      <a:endParaRPr lang="en-IN" sz="1800" dirty="0">
                        <a:effectLst/>
                      </a:endParaRPr>
                    </a:p>
                  </a:txBody>
                  <a:tcPr marL="16892" marR="16892" marT="16892" marB="16892" anchor="ctr">
                    <a:lnL>
                      <a:noFill/>
                    </a:lnL>
                    <a:lnR>
                      <a:noFill/>
                    </a:lnR>
                    <a:lnT>
                      <a:noFill/>
                    </a:lnT>
                    <a:lnB>
                      <a:noFill/>
                    </a:lnB>
                    <a:solidFill>
                      <a:srgbClr val="FFFFFF"/>
                    </a:solid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289432332"/>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IN" dirty="0"/>
              <a:t>npm install </a:t>
            </a:r>
            <a:r>
              <a:rPr lang="en-IN" dirty="0" err="1"/>
              <a:t>axios</a:t>
            </a:r>
            <a:r>
              <a:rPr lang="en-IN" dirty="0"/>
              <a:t> --save</a:t>
            </a:r>
          </a:p>
        </p:txBody>
      </p:sp>
      <p:sp>
        <p:nvSpPr>
          <p:cNvPr id="3" name="Title 2"/>
          <p:cNvSpPr>
            <a:spLocks noGrp="1"/>
          </p:cNvSpPr>
          <p:nvPr>
            <p:ph type="title"/>
          </p:nvPr>
        </p:nvSpPr>
        <p:spPr/>
        <p:txBody>
          <a:bodyPr/>
          <a:lstStyle/>
          <a:p>
            <a:r>
              <a:rPr lang="en-IN" dirty="0"/>
              <a:t>Data Fetching</a:t>
            </a:r>
            <a:br>
              <a:rPr lang="en-IN" dirty="0"/>
            </a:br>
            <a:endParaRPr lang="en-IN" dirty="0"/>
          </a:p>
        </p:txBody>
      </p:sp>
    </p:spTree>
    <p:extLst>
      <p:ext uri="{BB962C8B-B14F-4D97-AF65-F5344CB8AC3E}">
        <p14:creationId xmlns:p14="http://schemas.microsoft.com/office/powerpoint/2010/main" val="312626263"/>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722E868-22E7-70E0-E8BF-A586411F96DC}"/>
              </a:ext>
            </a:extLst>
          </p:cNvPr>
          <p:cNvSpPr>
            <a:spLocks noGrp="1"/>
          </p:cNvSpPr>
          <p:nvPr>
            <p:ph type="title"/>
          </p:nvPr>
        </p:nvSpPr>
        <p:spPr/>
        <p:txBody>
          <a:bodyPr/>
          <a:lstStyle/>
          <a:p>
            <a:r>
              <a:rPr lang="en-IN" dirty="0"/>
              <a:t>Context API vs Redux</a:t>
            </a:r>
          </a:p>
        </p:txBody>
      </p:sp>
      <p:graphicFrame>
        <p:nvGraphicFramePr>
          <p:cNvPr id="4" name="Table 4">
            <a:extLst>
              <a:ext uri="{FF2B5EF4-FFF2-40B4-BE49-F238E27FC236}">
                <a16:creationId xmlns:a16="http://schemas.microsoft.com/office/drawing/2014/main" id="{A2E104CB-A3C4-A298-9144-BA4DD70CC23A}"/>
              </a:ext>
            </a:extLst>
          </p:cNvPr>
          <p:cNvGraphicFramePr>
            <a:graphicFrameLocks noGrp="1"/>
          </p:cNvGraphicFramePr>
          <p:nvPr>
            <p:extLst>
              <p:ext uri="{D42A27DB-BD31-4B8C-83A1-F6EECF244321}">
                <p14:modId xmlns:p14="http://schemas.microsoft.com/office/powerpoint/2010/main" val="3206366066"/>
              </p:ext>
            </p:extLst>
          </p:nvPr>
        </p:nvGraphicFramePr>
        <p:xfrm>
          <a:off x="461034" y="1397000"/>
          <a:ext cx="8149566" cy="5080000"/>
        </p:xfrm>
        <a:graphic>
          <a:graphicData uri="http://schemas.openxmlformats.org/drawingml/2006/table">
            <a:tbl>
              <a:tblPr firstRow="1" bandRow="1">
                <a:tableStyleId>{9DCAF9ED-07DC-4A11-8D7F-57B35C25682E}</a:tableStyleId>
              </a:tblPr>
              <a:tblGrid>
                <a:gridCol w="4074783">
                  <a:extLst>
                    <a:ext uri="{9D8B030D-6E8A-4147-A177-3AD203B41FA5}">
                      <a16:colId xmlns:a16="http://schemas.microsoft.com/office/drawing/2014/main" val="2414811327"/>
                    </a:ext>
                  </a:extLst>
                </a:gridCol>
                <a:gridCol w="4074783">
                  <a:extLst>
                    <a:ext uri="{9D8B030D-6E8A-4147-A177-3AD203B41FA5}">
                      <a16:colId xmlns:a16="http://schemas.microsoft.com/office/drawing/2014/main" val="1466629163"/>
                    </a:ext>
                  </a:extLst>
                </a:gridCol>
              </a:tblGrid>
              <a:tr h="1016000">
                <a:tc>
                  <a:txBody>
                    <a:bodyPr/>
                    <a:lstStyle/>
                    <a:p>
                      <a:r>
                        <a:rPr lang="en-IN" dirty="0"/>
                        <a:t>Context API</a:t>
                      </a:r>
                    </a:p>
                  </a:txBody>
                  <a:tcPr/>
                </a:tc>
                <a:tc>
                  <a:txBody>
                    <a:bodyPr/>
                    <a:lstStyle/>
                    <a:p>
                      <a:r>
                        <a:rPr lang="en-IN" dirty="0"/>
                        <a:t>Redux</a:t>
                      </a:r>
                    </a:p>
                  </a:txBody>
                  <a:tcPr/>
                </a:tc>
                <a:extLst>
                  <a:ext uri="{0D108BD9-81ED-4DB2-BD59-A6C34878D82A}">
                    <a16:rowId xmlns:a16="http://schemas.microsoft.com/office/drawing/2014/main" val="3807627550"/>
                  </a:ext>
                </a:extLst>
              </a:tr>
              <a:tr h="1016000">
                <a:tc>
                  <a:txBody>
                    <a:bodyPr/>
                    <a:lstStyle/>
                    <a:p>
                      <a:r>
                        <a:rPr lang="en-IN" dirty="0"/>
                        <a:t>Built-in tool</a:t>
                      </a:r>
                    </a:p>
                  </a:txBody>
                  <a:tcPr/>
                </a:tc>
                <a:tc>
                  <a:txBody>
                    <a:bodyPr/>
                    <a:lstStyle/>
                    <a:p>
                      <a:r>
                        <a:rPr lang="en-IN" dirty="0"/>
                        <a:t>Install the libraries</a:t>
                      </a:r>
                    </a:p>
                  </a:txBody>
                  <a:tcPr/>
                </a:tc>
                <a:extLst>
                  <a:ext uri="{0D108BD9-81ED-4DB2-BD59-A6C34878D82A}">
                    <a16:rowId xmlns:a16="http://schemas.microsoft.com/office/drawing/2014/main" val="1324266288"/>
                  </a:ext>
                </a:extLst>
              </a:tr>
              <a:tr h="1016000">
                <a:tc>
                  <a:txBody>
                    <a:bodyPr/>
                    <a:lstStyle/>
                    <a:p>
                      <a:r>
                        <a:rPr lang="en-IN" dirty="0"/>
                        <a:t>Requires minimal setup</a:t>
                      </a:r>
                    </a:p>
                  </a:txBody>
                  <a:tcPr/>
                </a:tc>
                <a:tc>
                  <a:txBody>
                    <a:bodyPr/>
                    <a:lstStyle/>
                    <a:p>
                      <a:r>
                        <a:rPr lang="en-IN" dirty="0"/>
                        <a:t>Extensive setup</a:t>
                      </a:r>
                    </a:p>
                  </a:txBody>
                  <a:tcPr/>
                </a:tc>
                <a:extLst>
                  <a:ext uri="{0D108BD9-81ED-4DB2-BD59-A6C34878D82A}">
                    <a16:rowId xmlns:a16="http://schemas.microsoft.com/office/drawing/2014/main" val="4139647173"/>
                  </a:ext>
                </a:extLst>
              </a:tr>
              <a:tr h="1016000">
                <a:tc>
                  <a:txBody>
                    <a:bodyPr/>
                    <a:lstStyle/>
                    <a:p>
                      <a:r>
                        <a:rPr lang="en-IN" dirty="0"/>
                        <a:t>It is meant for static data which is not often refreshed or updated</a:t>
                      </a:r>
                    </a:p>
                  </a:txBody>
                  <a:tcPr/>
                </a:tc>
                <a:tc>
                  <a:txBody>
                    <a:bodyPr/>
                    <a:lstStyle/>
                    <a:p>
                      <a:r>
                        <a:rPr lang="en-IN" dirty="0"/>
                        <a:t>Works for both static and Dynamic</a:t>
                      </a:r>
                    </a:p>
                  </a:txBody>
                  <a:tcPr/>
                </a:tc>
                <a:extLst>
                  <a:ext uri="{0D108BD9-81ED-4DB2-BD59-A6C34878D82A}">
                    <a16:rowId xmlns:a16="http://schemas.microsoft.com/office/drawing/2014/main" val="1352085297"/>
                  </a:ext>
                </a:extLst>
              </a:tr>
              <a:tr h="1016000">
                <a:tc>
                  <a:txBody>
                    <a:bodyPr/>
                    <a:lstStyle/>
                    <a:p>
                      <a:r>
                        <a:rPr lang="en-IN" dirty="0"/>
                        <a:t>Adding new contexts requires creation from scratch</a:t>
                      </a:r>
                    </a:p>
                  </a:txBody>
                  <a:tcPr/>
                </a:tc>
                <a:tc>
                  <a:txBody>
                    <a:bodyPr/>
                    <a:lstStyle/>
                    <a:p>
                      <a:r>
                        <a:rPr lang="en-IN" dirty="0"/>
                        <a:t>Easily extendible due to ease of adding new data/actions after the initial setup </a:t>
                      </a:r>
                    </a:p>
                  </a:txBody>
                  <a:tcPr/>
                </a:tc>
                <a:extLst>
                  <a:ext uri="{0D108BD9-81ED-4DB2-BD59-A6C34878D82A}">
                    <a16:rowId xmlns:a16="http://schemas.microsoft.com/office/drawing/2014/main" val="909172133"/>
                  </a:ext>
                </a:extLst>
              </a:tr>
            </a:tbl>
          </a:graphicData>
        </a:graphic>
      </p:graphicFrame>
    </p:spTree>
    <p:extLst>
      <p:ext uri="{BB962C8B-B14F-4D97-AF65-F5344CB8AC3E}">
        <p14:creationId xmlns:p14="http://schemas.microsoft.com/office/powerpoint/2010/main" val="1077383476"/>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722E868-22E7-70E0-E8BF-A586411F96DC}"/>
              </a:ext>
            </a:extLst>
          </p:cNvPr>
          <p:cNvSpPr>
            <a:spLocks noGrp="1"/>
          </p:cNvSpPr>
          <p:nvPr>
            <p:ph type="title"/>
          </p:nvPr>
        </p:nvSpPr>
        <p:spPr/>
        <p:txBody>
          <a:bodyPr/>
          <a:lstStyle/>
          <a:p>
            <a:r>
              <a:rPr lang="en-IN" dirty="0"/>
              <a:t>Context API vs Redux</a:t>
            </a:r>
          </a:p>
        </p:txBody>
      </p:sp>
      <p:graphicFrame>
        <p:nvGraphicFramePr>
          <p:cNvPr id="4" name="Table 4">
            <a:extLst>
              <a:ext uri="{FF2B5EF4-FFF2-40B4-BE49-F238E27FC236}">
                <a16:creationId xmlns:a16="http://schemas.microsoft.com/office/drawing/2014/main" id="{A2E104CB-A3C4-A298-9144-BA4DD70CC23A}"/>
              </a:ext>
            </a:extLst>
          </p:cNvPr>
          <p:cNvGraphicFramePr>
            <a:graphicFrameLocks noGrp="1"/>
          </p:cNvGraphicFramePr>
          <p:nvPr>
            <p:extLst>
              <p:ext uri="{D42A27DB-BD31-4B8C-83A1-F6EECF244321}">
                <p14:modId xmlns:p14="http://schemas.microsoft.com/office/powerpoint/2010/main" val="2173024309"/>
              </p:ext>
            </p:extLst>
          </p:nvPr>
        </p:nvGraphicFramePr>
        <p:xfrm>
          <a:off x="461034" y="1397000"/>
          <a:ext cx="8149566" cy="5080000"/>
        </p:xfrm>
        <a:graphic>
          <a:graphicData uri="http://schemas.openxmlformats.org/drawingml/2006/table">
            <a:tbl>
              <a:tblPr firstRow="1" bandRow="1">
                <a:tableStyleId>{9DCAF9ED-07DC-4A11-8D7F-57B35C25682E}</a:tableStyleId>
              </a:tblPr>
              <a:tblGrid>
                <a:gridCol w="4074783">
                  <a:extLst>
                    <a:ext uri="{9D8B030D-6E8A-4147-A177-3AD203B41FA5}">
                      <a16:colId xmlns:a16="http://schemas.microsoft.com/office/drawing/2014/main" val="2414811327"/>
                    </a:ext>
                  </a:extLst>
                </a:gridCol>
                <a:gridCol w="4074783">
                  <a:extLst>
                    <a:ext uri="{9D8B030D-6E8A-4147-A177-3AD203B41FA5}">
                      <a16:colId xmlns:a16="http://schemas.microsoft.com/office/drawing/2014/main" val="1466629163"/>
                    </a:ext>
                  </a:extLst>
                </a:gridCol>
              </a:tblGrid>
              <a:tr h="1016000">
                <a:tc>
                  <a:txBody>
                    <a:bodyPr/>
                    <a:lstStyle/>
                    <a:p>
                      <a:r>
                        <a:rPr lang="en-IN" dirty="0"/>
                        <a:t>Context API</a:t>
                      </a:r>
                    </a:p>
                  </a:txBody>
                  <a:tcPr/>
                </a:tc>
                <a:tc>
                  <a:txBody>
                    <a:bodyPr/>
                    <a:lstStyle/>
                    <a:p>
                      <a:r>
                        <a:rPr lang="en-IN" dirty="0"/>
                        <a:t>Redux</a:t>
                      </a:r>
                    </a:p>
                  </a:txBody>
                  <a:tcPr/>
                </a:tc>
                <a:extLst>
                  <a:ext uri="{0D108BD9-81ED-4DB2-BD59-A6C34878D82A}">
                    <a16:rowId xmlns:a16="http://schemas.microsoft.com/office/drawing/2014/main" val="3807627550"/>
                  </a:ext>
                </a:extLst>
              </a:tr>
              <a:tr h="1016000">
                <a:tc>
                  <a:txBody>
                    <a:bodyPr/>
                    <a:lstStyle/>
                    <a:p>
                      <a:r>
                        <a:rPr lang="en-IN" dirty="0"/>
                        <a:t>Debugging is hard  because it is recommended for nested react components</a:t>
                      </a:r>
                    </a:p>
                  </a:txBody>
                  <a:tcPr/>
                </a:tc>
                <a:tc>
                  <a:txBody>
                    <a:bodyPr/>
                    <a:lstStyle/>
                    <a:p>
                      <a:r>
                        <a:rPr lang="en-IN" dirty="0"/>
                        <a:t>Dev tool for redux</a:t>
                      </a:r>
                    </a:p>
                  </a:txBody>
                  <a:tcPr/>
                </a:tc>
                <a:extLst>
                  <a:ext uri="{0D108BD9-81ED-4DB2-BD59-A6C34878D82A}">
                    <a16:rowId xmlns:a16="http://schemas.microsoft.com/office/drawing/2014/main" val="1324266288"/>
                  </a:ext>
                </a:extLst>
              </a:tr>
              <a:tr h="1016000">
                <a:tc>
                  <a:txBody>
                    <a:bodyPr/>
                    <a:lstStyle/>
                    <a:p>
                      <a:r>
                        <a:rPr lang="en-IN" dirty="0"/>
                        <a:t>UI logic and state are in the same component</a:t>
                      </a:r>
                    </a:p>
                  </a:txBody>
                  <a:tcPr/>
                </a:tc>
                <a:tc>
                  <a:txBody>
                    <a:bodyPr/>
                    <a:lstStyle/>
                    <a:p>
                      <a:r>
                        <a:rPr lang="en-IN" dirty="0"/>
                        <a:t>UI logic and state separated from component</a:t>
                      </a:r>
                    </a:p>
                  </a:txBody>
                  <a:tcPr/>
                </a:tc>
                <a:extLst>
                  <a:ext uri="{0D108BD9-81ED-4DB2-BD59-A6C34878D82A}">
                    <a16:rowId xmlns:a16="http://schemas.microsoft.com/office/drawing/2014/main" val="4139647173"/>
                  </a:ext>
                </a:extLst>
              </a:tr>
              <a:tr h="1016000">
                <a:tc>
                  <a:txBody>
                    <a:bodyPr/>
                    <a:lstStyle/>
                    <a:p>
                      <a:endParaRPr lang="en-IN" dirty="0"/>
                    </a:p>
                  </a:txBody>
                  <a:tcPr/>
                </a:tc>
                <a:tc>
                  <a:txBody>
                    <a:bodyPr/>
                    <a:lstStyle/>
                    <a:p>
                      <a:endParaRPr lang="en-IN" dirty="0"/>
                    </a:p>
                  </a:txBody>
                  <a:tcPr/>
                </a:tc>
                <a:extLst>
                  <a:ext uri="{0D108BD9-81ED-4DB2-BD59-A6C34878D82A}">
                    <a16:rowId xmlns:a16="http://schemas.microsoft.com/office/drawing/2014/main" val="1352085297"/>
                  </a:ext>
                </a:extLst>
              </a:tr>
              <a:tr h="1016000">
                <a:tc>
                  <a:txBody>
                    <a:bodyPr/>
                    <a:lstStyle/>
                    <a:p>
                      <a:endParaRPr lang="en-IN" dirty="0"/>
                    </a:p>
                  </a:txBody>
                  <a:tcPr/>
                </a:tc>
                <a:tc>
                  <a:txBody>
                    <a:bodyPr/>
                    <a:lstStyle/>
                    <a:p>
                      <a:endParaRPr lang="en-IN" dirty="0"/>
                    </a:p>
                  </a:txBody>
                  <a:tcPr/>
                </a:tc>
                <a:extLst>
                  <a:ext uri="{0D108BD9-81ED-4DB2-BD59-A6C34878D82A}">
                    <a16:rowId xmlns:a16="http://schemas.microsoft.com/office/drawing/2014/main" val="909172133"/>
                  </a:ext>
                </a:extLst>
              </a:tr>
            </a:tbl>
          </a:graphicData>
        </a:graphic>
      </p:graphicFrame>
    </p:spTree>
    <p:extLst>
      <p:ext uri="{BB962C8B-B14F-4D97-AF65-F5344CB8AC3E}">
        <p14:creationId xmlns:p14="http://schemas.microsoft.com/office/powerpoint/2010/main" val="664582248"/>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Context API</a:t>
            </a:r>
          </a:p>
        </p:txBody>
      </p:sp>
      <p:pic>
        <p:nvPicPr>
          <p:cNvPr id="1026" name="Picture 2">
            <a:extLst>
              <a:ext uri="{FF2B5EF4-FFF2-40B4-BE49-F238E27FC236}">
                <a16:creationId xmlns:a16="http://schemas.microsoft.com/office/drawing/2014/main" id="{9BD5F80C-0C11-495A-9824-61EDFB0109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371600"/>
            <a:ext cx="9144000" cy="4908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7848475"/>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lnSpcReduction="10000"/>
          </a:bodyPr>
          <a:lstStyle/>
          <a:p>
            <a:r>
              <a:rPr lang="en-US" dirty="0"/>
              <a:t>Redux is the predictable state container for JavaScript applications. Redux is also following the Unidirectional flow, but it is entirely different from Flux. Flux has multiple stores.</a:t>
            </a:r>
          </a:p>
          <a:p>
            <a:endParaRPr lang="en-US" dirty="0"/>
          </a:p>
          <a:p>
            <a:r>
              <a:rPr lang="en-US" dirty="0"/>
              <a:t>Redux has a Single Store.</a:t>
            </a:r>
          </a:p>
          <a:p>
            <a:endParaRPr lang="en-US" dirty="0"/>
          </a:p>
          <a:p>
            <a:r>
              <a:rPr lang="en-US" dirty="0"/>
              <a:t>Redux can not have multiple stores. The store is divided into various state objects. So all we need is to maintain the single store, or we can say the only source of truth.</a:t>
            </a:r>
            <a:endParaRPr lang="en-IN" dirty="0"/>
          </a:p>
        </p:txBody>
      </p:sp>
      <p:sp>
        <p:nvSpPr>
          <p:cNvPr id="3" name="Title 2"/>
          <p:cNvSpPr>
            <a:spLocks noGrp="1"/>
          </p:cNvSpPr>
          <p:nvPr>
            <p:ph type="title"/>
          </p:nvPr>
        </p:nvSpPr>
        <p:spPr/>
        <p:txBody>
          <a:bodyPr/>
          <a:lstStyle/>
          <a:p>
            <a:r>
              <a:rPr lang="en-IN" dirty="0"/>
              <a:t>Redux</a:t>
            </a:r>
          </a:p>
        </p:txBody>
      </p:sp>
    </p:spTree>
    <p:extLst>
      <p:ext uri="{BB962C8B-B14F-4D97-AF65-F5344CB8AC3E}">
        <p14:creationId xmlns:p14="http://schemas.microsoft.com/office/powerpoint/2010/main" val="2929235127"/>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IN" dirty="0"/>
              <a:t>REDUX</a:t>
            </a:r>
          </a:p>
        </p:txBody>
      </p:sp>
      <p:pic>
        <p:nvPicPr>
          <p:cNvPr id="9218" name="Picture 2" descr="Latest Redux Tutorial Step By Step With Example From Scratch"/>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8976" y="2133600"/>
            <a:ext cx="7781925" cy="3095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166797"/>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Single source of truth.</a:t>
            </a:r>
          </a:p>
          <a:p>
            <a:r>
              <a:rPr lang="en-US" dirty="0"/>
              <a:t>The state is read-only.</a:t>
            </a:r>
          </a:p>
          <a:p>
            <a:r>
              <a:rPr lang="en-US" dirty="0"/>
              <a:t>Changes are made with pure functions.</a:t>
            </a:r>
            <a:endParaRPr lang="en-IN" dirty="0"/>
          </a:p>
        </p:txBody>
      </p:sp>
      <p:sp>
        <p:nvSpPr>
          <p:cNvPr id="3" name="Title 2"/>
          <p:cNvSpPr>
            <a:spLocks noGrp="1"/>
          </p:cNvSpPr>
          <p:nvPr>
            <p:ph type="title"/>
          </p:nvPr>
        </p:nvSpPr>
        <p:spPr/>
        <p:txBody>
          <a:bodyPr/>
          <a:lstStyle/>
          <a:p>
            <a:r>
              <a:rPr lang="en-IN" cap="all" dirty="0"/>
              <a:t>THREE PRINCIPLES OF REDUX</a:t>
            </a:r>
            <a:br>
              <a:rPr lang="en-IN" cap="all" dirty="0"/>
            </a:br>
            <a:endParaRPr lang="en-IN" dirty="0"/>
          </a:p>
        </p:txBody>
      </p:sp>
    </p:spTree>
    <p:extLst>
      <p:ext uri="{BB962C8B-B14F-4D97-AF65-F5344CB8AC3E}">
        <p14:creationId xmlns:p14="http://schemas.microsoft.com/office/powerpoint/2010/main" val="2055992408"/>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A store is an object that brings them together. A store has the following responsibilities:</a:t>
            </a:r>
          </a:p>
          <a:p>
            <a:endParaRPr lang="en-US" dirty="0"/>
          </a:p>
          <a:p>
            <a:r>
              <a:rPr lang="en-US" dirty="0"/>
              <a:t>Holds application state;</a:t>
            </a:r>
          </a:p>
          <a:p>
            <a:r>
              <a:rPr lang="en-US" dirty="0"/>
              <a:t>Allows access to state via </a:t>
            </a:r>
            <a:r>
              <a:rPr lang="en-US" dirty="0" err="1"/>
              <a:t>getState</a:t>
            </a:r>
            <a:r>
              <a:rPr lang="en-US" dirty="0"/>
              <a:t>();</a:t>
            </a:r>
          </a:p>
          <a:p>
            <a:r>
              <a:rPr lang="en-US" dirty="0"/>
              <a:t>Allows state to be updated via dispatch(action);</a:t>
            </a:r>
          </a:p>
          <a:p>
            <a:r>
              <a:rPr lang="en-US" dirty="0"/>
              <a:t>Registers listeners via subscribe(listener);</a:t>
            </a:r>
          </a:p>
          <a:p>
            <a:r>
              <a:rPr lang="en-US" dirty="0"/>
              <a:t>It handles unregistering of listeners via the function returned by subscribe(listener)</a:t>
            </a:r>
            <a:endParaRPr lang="en-IN" dirty="0"/>
          </a:p>
        </p:txBody>
      </p:sp>
      <p:sp>
        <p:nvSpPr>
          <p:cNvPr id="3" name="Title 2"/>
          <p:cNvSpPr>
            <a:spLocks noGrp="1"/>
          </p:cNvSpPr>
          <p:nvPr>
            <p:ph type="title"/>
          </p:nvPr>
        </p:nvSpPr>
        <p:spPr/>
        <p:txBody>
          <a:bodyPr/>
          <a:lstStyle/>
          <a:p>
            <a:r>
              <a:rPr lang="en-IN" dirty="0"/>
              <a:t>Store</a:t>
            </a:r>
          </a:p>
        </p:txBody>
      </p:sp>
    </p:spTree>
    <p:extLst>
      <p:ext uri="{BB962C8B-B14F-4D97-AF65-F5344CB8AC3E}">
        <p14:creationId xmlns:p14="http://schemas.microsoft.com/office/powerpoint/2010/main" val="3541356648"/>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92500"/>
          </a:bodyPr>
          <a:lstStyle/>
          <a:p>
            <a:r>
              <a:rPr lang="en-IN" dirty="0"/>
              <a:t>create-react-app </a:t>
            </a:r>
            <a:r>
              <a:rPr lang="en-IN" dirty="0" err="1"/>
              <a:t>postreactredux</a:t>
            </a:r>
            <a:endParaRPr lang="en-IN" dirty="0"/>
          </a:p>
          <a:p>
            <a:r>
              <a:rPr lang="en-US" dirty="0"/>
              <a:t>npm install redux react-redux </a:t>
            </a:r>
            <a:r>
              <a:rPr lang="en-US" i="1" dirty="0"/>
              <a:t>–save</a:t>
            </a:r>
          </a:p>
          <a:p>
            <a:r>
              <a:rPr lang="en-IN" dirty="0"/>
              <a:t>npm install bootstrap –save</a:t>
            </a:r>
          </a:p>
          <a:p>
            <a:r>
              <a:rPr lang="en-IN" i="1" dirty="0"/>
              <a:t>npm install </a:t>
            </a:r>
            <a:r>
              <a:rPr lang="en-IN" i="1" dirty="0" err="1"/>
              <a:t>classnames</a:t>
            </a:r>
            <a:r>
              <a:rPr lang="en-IN" i="1" dirty="0"/>
              <a:t> (to treat </a:t>
            </a:r>
            <a:r>
              <a:rPr lang="en-IN" i="1" dirty="0" err="1"/>
              <a:t>boostrap</a:t>
            </a:r>
            <a:r>
              <a:rPr lang="en-IN" i="1" dirty="0"/>
              <a:t> as </a:t>
            </a:r>
            <a:r>
              <a:rPr lang="en-IN" i="1" dirty="0" err="1"/>
              <a:t>css</a:t>
            </a:r>
            <a:r>
              <a:rPr lang="en-IN" i="1" dirty="0"/>
              <a:t> classes)</a:t>
            </a:r>
          </a:p>
          <a:p>
            <a:r>
              <a:rPr lang="en-IN" i="1" dirty="0"/>
              <a:t>Copy bootstrap.min.css to assets folder</a:t>
            </a:r>
          </a:p>
          <a:p>
            <a:r>
              <a:rPr lang="en-IN" dirty="0"/>
              <a:t>npm install </a:t>
            </a:r>
            <a:r>
              <a:rPr lang="en-IN" dirty="0" err="1"/>
              <a:t>uuid</a:t>
            </a:r>
            <a:r>
              <a:rPr lang="en-IN" dirty="0"/>
              <a:t> </a:t>
            </a:r>
            <a:r>
              <a:rPr lang="en-IN" i="1" dirty="0"/>
              <a:t>--save</a:t>
            </a:r>
            <a:endParaRPr lang="en-IN" dirty="0"/>
          </a:p>
          <a:p>
            <a:r>
              <a:rPr lang="en-IN" dirty="0"/>
              <a:t>Go to index.js</a:t>
            </a:r>
          </a:p>
          <a:p>
            <a:r>
              <a:rPr lang="en-IN" dirty="0"/>
              <a:t>import '../</a:t>
            </a:r>
            <a:r>
              <a:rPr lang="en-IN" dirty="0" err="1"/>
              <a:t>node_modules</a:t>
            </a:r>
            <a:r>
              <a:rPr lang="en-IN" dirty="0"/>
              <a:t>/bootstrap/</a:t>
            </a:r>
            <a:r>
              <a:rPr lang="en-IN" dirty="0" err="1"/>
              <a:t>dist</a:t>
            </a:r>
            <a:r>
              <a:rPr lang="en-IN" dirty="0"/>
              <a:t>/</a:t>
            </a:r>
            <a:r>
              <a:rPr lang="en-IN" dirty="0" err="1"/>
              <a:t>css</a:t>
            </a:r>
            <a:r>
              <a:rPr lang="en-IN" dirty="0"/>
              <a:t>/bootstrap.min.css';</a:t>
            </a:r>
          </a:p>
        </p:txBody>
      </p:sp>
      <p:sp>
        <p:nvSpPr>
          <p:cNvPr id="3" name="Title 2"/>
          <p:cNvSpPr>
            <a:spLocks noGrp="1"/>
          </p:cNvSpPr>
          <p:nvPr>
            <p:ph type="title"/>
          </p:nvPr>
        </p:nvSpPr>
        <p:spPr/>
        <p:txBody>
          <a:bodyPr/>
          <a:lstStyle/>
          <a:p>
            <a:r>
              <a:rPr lang="en-IN" dirty="0"/>
              <a:t>Redux Project</a:t>
            </a:r>
          </a:p>
        </p:txBody>
      </p:sp>
    </p:spTree>
    <p:extLst>
      <p:ext uri="{BB962C8B-B14F-4D97-AF65-F5344CB8AC3E}">
        <p14:creationId xmlns:p14="http://schemas.microsoft.com/office/powerpoint/2010/main" val="2686344872"/>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IN" dirty="0"/>
              <a:t>Dumb Components</a:t>
            </a:r>
          </a:p>
          <a:p>
            <a:r>
              <a:rPr lang="en-IN" dirty="0"/>
              <a:t>Smart Component(Containers)</a:t>
            </a:r>
          </a:p>
          <a:p>
            <a:r>
              <a:rPr lang="en-US" dirty="0"/>
              <a:t>Dumb components render the data, and they did not care about any logic. They have nothing to do with a redux store.</a:t>
            </a:r>
          </a:p>
          <a:p>
            <a:endParaRPr lang="en-US" dirty="0"/>
          </a:p>
          <a:p>
            <a:r>
              <a:rPr lang="en-US" dirty="0"/>
              <a:t>Smart components are concern about logic and directly connected to the store.</a:t>
            </a:r>
            <a:endParaRPr lang="en-IN" dirty="0"/>
          </a:p>
        </p:txBody>
      </p:sp>
      <p:sp>
        <p:nvSpPr>
          <p:cNvPr id="3" name="Title 2"/>
          <p:cNvSpPr>
            <a:spLocks noGrp="1"/>
          </p:cNvSpPr>
          <p:nvPr>
            <p:ph type="title"/>
          </p:nvPr>
        </p:nvSpPr>
        <p:spPr/>
        <p:txBody>
          <a:bodyPr/>
          <a:lstStyle/>
          <a:p>
            <a:r>
              <a:rPr lang="en-IN" dirty="0"/>
              <a:t>Redux</a:t>
            </a:r>
          </a:p>
        </p:txBody>
      </p:sp>
    </p:spTree>
    <p:extLst>
      <p:ext uri="{BB962C8B-B14F-4D97-AF65-F5344CB8AC3E}">
        <p14:creationId xmlns:p14="http://schemas.microsoft.com/office/powerpoint/2010/main" val="41789460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Why React?</a:t>
            </a:r>
          </a:p>
        </p:txBody>
      </p:sp>
      <p:pic>
        <p:nvPicPr>
          <p:cNvPr id="4098" name="Picture 2" descr="traditional data flow - What is React - Edureka"/>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152400" y="1447800"/>
            <a:ext cx="8378825" cy="36911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0566065"/>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Go to the project folder and install dependencies using this command: </a:t>
            </a:r>
            <a:r>
              <a:rPr lang="en-US" b="1" dirty="0"/>
              <a:t>npm install</a:t>
            </a:r>
            <a:endParaRPr lang="en-US" dirty="0"/>
          </a:p>
          <a:p>
            <a:r>
              <a:rPr lang="en-US" dirty="0"/>
              <a:t>Start the </a:t>
            </a:r>
            <a:r>
              <a:rPr lang="en-US" dirty="0" err="1"/>
              <a:t>mongodb</a:t>
            </a:r>
            <a:r>
              <a:rPr lang="en-US" dirty="0"/>
              <a:t> server using this command: </a:t>
            </a:r>
            <a:r>
              <a:rPr lang="en-US" b="1" dirty="0" err="1"/>
              <a:t>mongod</a:t>
            </a:r>
            <a:endParaRPr lang="en-US" dirty="0"/>
          </a:p>
          <a:p>
            <a:r>
              <a:rPr lang="en-US" dirty="0"/>
              <a:t>Start the Node.js server using this command: </a:t>
            </a:r>
            <a:r>
              <a:rPr lang="en-US" b="1" dirty="0" err="1"/>
              <a:t>nodemon</a:t>
            </a:r>
            <a:r>
              <a:rPr lang="en-US" b="1" dirty="0"/>
              <a:t> server/server</a:t>
            </a:r>
            <a:endParaRPr lang="en-US" dirty="0"/>
          </a:p>
          <a:p>
            <a:r>
              <a:rPr lang="en-US" dirty="0"/>
              <a:t>Start the Reacyt.js dev server using this command: </a:t>
            </a:r>
            <a:r>
              <a:rPr lang="en-US" b="1" dirty="0"/>
              <a:t>yarn start</a:t>
            </a:r>
            <a:endParaRPr lang="en-US" dirty="0"/>
          </a:p>
          <a:p>
            <a:endParaRPr lang="en-IN" dirty="0"/>
          </a:p>
        </p:txBody>
      </p:sp>
      <p:sp>
        <p:nvSpPr>
          <p:cNvPr id="3" name="Title 2"/>
          <p:cNvSpPr>
            <a:spLocks noGrp="1"/>
          </p:cNvSpPr>
          <p:nvPr>
            <p:ph type="title"/>
          </p:nvPr>
        </p:nvSpPr>
        <p:spPr/>
        <p:txBody>
          <a:bodyPr/>
          <a:lstStyle/>
          <a:p>
            <a:r>
              <a:rPr lang="en-IN" dirty="0"/>
              <a:t>Redux with </a:t>
            </a:r>
            <a:r>
              <a:rPr lang="en-IN" dirty="0" err="1"/>
              <a:t>mongodb</a:t>
            </a:r>
            <a:endParaRPr lang="en-IN" dirty="0"/>
          </a:p>
        </p:txBody>
      </p:sp>
    </p:spTree>
    <p:extLst>
      <p:ext uri="{BB962C8B-B14F-4D97-AF65-F5344CB8AC3E}">
        <p14:creationId xmlns:p14="http://schemas.microsoft.com/office/powerpoint/2010/main" val="4200357880"/>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IN" dirty="0"/>
              <a:t>npm install redux-</a:t>
            </a:r>
            <a:r>
              <a:rPr lang="en-IN" dirty="0" err="1"/>
              <a:t>thunk</a:t>
            </a:r>
            <a:r>
              <a:rPr lang="en-IN" dirty="0"/>
              <a:t> </a:t>
            </a:r>
            <a:r>
              <a:rPr lang="en-IN" i="1" dirty="0"/>
              <a:t>–save</a:t>
            </a:r>
          </a:p>
          <a:p>
            <a:endParaRPr lang="en-IN" i="1" dirty="0"/>
          </a:p>
          <a:p>
            <a:r>
              <a:rPr lang="en-IN" i="1" dirty="0"/>
              <a:t>For middleware</a:t>
            </a:r>
          </a:p>
          <a:p>
            <a:r>
              <a:rPr lang="en-US" dirty="0"/>
              <a:t>npm install express body-parser mongoose </a:t>
            </a:r>
            <a:r>
              <a:rPr lang="en-US" i="1" dirty="0"/>
              <a:t>–save</a:t>
            </a:r>
          </a:p>
          <a:p>
            <a:r>
              <a:rPr lang="en-IN" dirty="0"/>
              <a:t>npm install </a:t>
            </a:r>
            <a:r>
              <a:rPr lang="en-IN" dirty="0" err="1"/>
              <a:t>nodemon</a:t>
            </a:r>
            <a:r>
              <a:rPr lang="en-IN" dirty="0"/>
              <a:t> </a:t>
            </a:r>
            <a:r>
              <a:rPr lang="en-IN" i="1" dirty="0"/>
              <a:t>--save-dev</a:t>
            </a:r>
            <a:endParaRPr lang="en-IN" dirty="0"/>
          </a:p>
        </p:txBody>
      </p:sp>
      <p:sp>
        <p:nvSpPr>
          <p:cNvPr id="3" name="Title 2"/>
          <p:cNvSpPr>
            <a:spLocks noGrp="1"/>
          </p:cNvSpPr>
          <p:nvPr>
            <p:ph type="title"/>
          </p:nvPr>
        </p:nvSpPr>
        <p:spPr/>
        <p:txBody>
          <a:bodyPr/>
          <a:lstStyle/>
          <a:p>
            <a:r>
              <a:rPr lang="en-IN" dirty="0"/>
              <a:t>Redux </a:t>
            </a:r>
            <a:r>
              <a:rPr lang="en-IN" dirty="0" err="1"/>
              <a:t>Async</a:t>
            </a:r>
            <a:endParaRPr lang="en-IN" dirty="0"/>
          </a:p>
        </p:txBody>
      </p:sp>
    </p:spTree>
    <p:extLst>
      <p:ext uri="{BB962C8B-B14F-4D97-AF65-F5344CB8AC3E}">
        <p14:creationId xmlns:p14="http://schemas.microsoft.com/office/powerpoint/2010/main" val="561080929"/>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F91EE40-EA18-4C0D-917F-4D06CE4CF22F}"/>
              </a:ext>
            </a:extLst>
          </p:cNvPr>
          <p:cNvSpPr>
            <a:spLocks noGrp="1"/>
          </p:cNvSpPr>
          <p:nvPr>
            <p:ph sz="quarter" idx="12"/>
          </p:nvPr>
        </p:nvSpPr>
        <p:spPr/>
        <p:txBody>
          <a:bodyPr/>
          <a:lstStyle/>
          <a:p>
            <a:r>
              <a:rPr lang="en-IN" dirty="0"/>
              <a:t>Step 1</a:t>
            </a:r>
          </a:p>
          <a:p>
            <a:pPr lvl="1"/>
            <a:r>
              <a:rPr lang="en-IN" dirty="0" err="1"/>
              <a:t>npm</a:t>
            </a:r>
            <a:r>
              <a:rPr lang="en-IN" dirty="0"/>
              <a:t> </a:t>
            </a:r>
            <a:r>
              <a:rPr lang="en-IN" dirty="0" err="1"/>
              <a:t>i</a:t>
            </a:r>
            <a:r>
              <a:rPr lang="en-IN" dirty="0"/>
              <a:t> redux --save-dev</a:t>
            </a:r>
          </a:p>
          <a:p>
            <a:pPr marL="231775" lvl="1">
              <a:spcBef>
                <a:spcPts val="1200"/>
              </a:spcBef>
              <a:buFont typeface="Arial" pitchFamily="34" charset="0"/>
              <a:buChar char="•"/>
            </a:pPr>
            <a:r>
              <a:rPr lang="en-IN" sz="2600" dirty="0">
                <a:solidFill>
                  <a:schemeClr val="tx1"/>
                </a:solidFill>
              </a:rPr>
              <a:t>Step 2</a:t>
            </a:r>
          </a:p>
          <a:p>
            <a:pPr lvl="1"/>
            <a:r>
              <a:rPr lang="en-IN" dirty="0" err="1"/>
              <a:t>mkdir</a:t>
            </a:r>
            <a:r>
              <a:rPr lang="en-IN" dirty="0"/>
              <a:t> -p </a:t>
            </a:r>
            <a:r>
              <a:rPr lang="en-IN" dirty="0" err="1"/>
              <a:t>src</a:t>
            </a:r>
            <a:r>
              <a:rPr lang="en-IN" dirty="0"/>
              <a:t>/</a:t>
            </a:r>
            <a:r>
              <a:rPr lang="en-IN" dirty="0" err="1"/>
              <a:t>js</a:t>
            </a:r>
            <a:r>
              <a:rPr lang="en-IN" dirty="0"/>
              <a:t>/store</a:t>
            </a:r>
          </a:p>
          <a:p>
            <a:pPr lvl="1"/>
            <a:r>
              <a:rPr lang="en-IN" sz="2600" dirty="0">
                <a:solidFill>
                  <a:schemeClr val="tx1"/>
                </a:solidFill>
              </a:rPr>
              <a:t>Create index.js</a:t>
            </a:r>
          </a:p>
          <a:p>
            <a:pPr lvl="1"/>
            <a:r>
              <a:rPr lang="en-US" dirty="0" err="1"/>
              <a:t>createStore</a:t>
            </a:r>
            <a:r>
              <a:rPr lang="en-US" dirty="0"/>
              <a:t> takes a reducer as the first argument</a:t>
            </a:r>
          </a:p>
          <a:p>
            <a:pPr marL="231775" lvl="1">
              <a:spcBef>
                <a:spcPts val="1200"/>
              </a:spcBef>
              <a:buFont typeface="Arial" pitchFamily="34" charset="0"/>
              <a:buChar char="•"/>
            </a:pPr>
            <a:r>
              <a:rPr lang="en-US" sz="2600" dirty="0">
                <a:solidFill>
                  <a:schemeClr val="tx1"/>
                </a:solidFill>
              </a:rPr>
              <a:t>Step 3</a:t>
            </a:r>
          </a:p>
          <a:p>
            <a:pPr lvl="1"/>
            <a:r>
              <a:rPr lang="en-US" dirty="0"/>
              <a:t>A Redux reducer is just a JavaScript function. It takes two parameters: the current state and action</a:t>
            </a:r>
            <a:endParaRPr lang="en-IN" dirty="0"/>
          </a:p>
        </p:txBody>
      </p:sp>
      <p:sp>
        <p:nvSpPr>
          <p:cNvPr id="3" name="Title 2">
            <a:extLst>
              <a:ext uri="{FF2B5EF4-FFF2-40B4-BE49-F238E27FC236}">
                <a16:creationId xmlns:a16="http://schemas.microsoft.com/office/drawing/2014/main" id="{01CA704F-E317-49BF-AE69-175525B7A1FF}"/>
              </a:ext>
            </a:extLst>
          </p:cNvPr>
          <p:cNvSpPr>
            <a:spLocks noGrp="1"/>
          </p:cNvSpPr>
          <p:nvPr>
            <p:ph type="title"/>
          </p:nvPr>
        </p:nvSpPr>
        <p:spPr/>
        <p:txBody>
          <a:bodyPr/>
          <a:lstStyle/>
          <a:p>
            <a:r>
              <a:rPr lang="en-IN" dirty="0"/>
              <a:t>Redux Steps</a:t>
            </a:r>
          </a:p>
        </p:txBody>
      </p:sp>
    </p:spTree>
    <p:extLst>
      <p:ext uri="{BB962C8B-B14F-4D97-AF65-F5344CB8AC3E}">
        <p14:creationId xmlns:p14="http://schemas.microsoft.com/office/powerpoint/2010/main" val="3354712102"/>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F91EE40-EA18-4C0D-917F-4D06CE4CF22F}"/>
              </a:ext>
            </a:extLst>
          </p:cNvPr>
          <p:cNvSpPr>
            <a:spLocks noGrp="1"/>
          </p:cNvSpPr>
          <p:nvPr>
            <p:ph sz="quarter" idx="12"/>
          </p:nvPr>
        </p:nvSpPr>
        <p:spPr/>
        <p:txBody>
          <a:bodyPr>
            <a:normAutofit/>
          </a:bodyPr>
          <a:lstStyle/>
          <a:p>
            <a:pPr marL="231775" lvl="1">
              <a:spcBef>
                <a:spcPts val="1200"/>
              </a:spcBef>
              <a:buFont typeface="Arial" pitchFamily="34" charset="0"/>
              <a:buChar char="•"/>
            </a:pPr>
            <a:r>
              <a:rPr lang="en-US" sz="2600" dirty="0">
                <a:solidFill>
                  <a:schemeClr val="tx1"/>
                </a:solidFill>
              </a:rPr>
              <a:t>Step 3</a:t>
            </a:r>
          </a:p>
          <a:p>
            <a:pPr lvl="1"/>
            <a:r>
              <a:rPr lang="en-US" dirty="0"/>
              <a:t>In a typical React component the local state might be mutated in place. </a:t>
            </a:r>
          </a:p>
          <a:p>
            <a:pPr lvl="1"/>
            <a:r>
              <a:rPr lang="en-US" dirty="0"/>
              <a:t>In Redux we're not allowed to do that. </a:t>
            </a:r>
          </a:p>
          <a:p>
            <a:pPr lvl="1"/>
            <a:r>
              <a:rPr lang="en-US" dirty="0"/>
              <a:t>The third principle of Redux prescribes that the state is immutable and cannot change in place.</a:t>
            </a:r>
          </a:p>
          <a:p>
            <a:pPr lvl="1"/>
            <a:r>
              <a:rPr lang="en-US" dirty="0"/>
              <a:t>The reducer must be pure. A pure function is one that returns the exact same output for the given input. </a:t>
            </a:r>
            <a:endParaRPr lang="en-IN" dirty="0"/>
          </a:p>
        </p:txBody>
      </p:sp>
      <p:sp>
        <p:nvSpPr>
          <p:cNvPr id="3" name="Title 2">
            <a:extLst>
              <a:ext uri="{FF2B5EF4-FFF2-40B4-BE49-F238E27FC236}">
                <a16:creationId xmlns:a16="http://schemas.microsoft.com/office/drawing/2014/main" id="{01CA704F-E317-49BF-AE69-175525B7A1FF}"/>
              </a:ext>
            </a:extLst>
          </p:cNvPr>
          <p:cNvSpPr>
            <a:spLocks noGrp="1"/>
          </p:cNvSpPr>
          <p:nvPr>
            <p:ph type="title"/>
          </p:nvPr>
        </p:nvSpPr>
        <p:spPr/>
        <p:txBody>
          <a:bodyPr/>
          <a:lstStyle/>
          <a:p>
            <a:r>
              <a:rPr lang="en-IN" dirty="0"/>
              <a:t>Redux Steps</a:t>
            </a:r>
          </a:p>
        </p:txBody>
      </p:sp>
    </p:spTree>
    <p:extLst>
      <p:ext uri="{BB962C8B-B14F-4D97-AF65-F5344CB8AC3E}">
        <p14:creationId xmlns:p14="http://schemas.microsoft.com/office/powerpoint/2010/main" val="1041184837"/>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F91EE40-EA18-4C0D-917F-4D06CE4CF22F}"/>
              </a:ext>
            </a:extLst>
          </p:cNvPr>
          <p:cNvSpPr>
            <a:spLocks noGrp="1"/>
          </p:cNvSpPr>
          <p:nvPr>
            <p:ph sz="quarter" idx="12"/>
          </p:nvPr>
        </p:nvSpPr>
        <p:spPr/>
        <p:txBody>
          <a:bodyPr>
            <a:normAutofit lnSpcReduction="10000"/>
          </a:bodyPr>
          <a:lstStyle/>
          <a:p>
            <a:pPr marL="231775" lvl="1">
              <a:spcBef>
                <a:spcPts val="1200"/>
              </a:spcBef>
              <a:buFont typeface="Arial" pitchFamily="34" charset="0"/>
              <a:buChar char="•"/>
            </a:pPr>
            <a:r>
              <a:rPr lang="en-US" sz="2600" dirty="0">
                <a:solidFill>
                  <a:schemeClr val="tx1"/>
                </a:solidFill>
              </a:rPr>
              <a:t>Step 4</a:t>
            </a:r>
          </a:p>
          <a:p>
            <a:pPr lvl="1"/>
            <a:r>
              <a:rPr lang="en-US" dirty="0" err="1"/>
              <a:t>mkdir</a:t>
            </a:r>
            <a:r>
              <a:rPr lang="en-US" dirty="0"/>
              <a:t> -p </a:t>
            </a:r>
            <a:r>
              <a:rPr lang="en-US" dirty="0" err="1"/>
              <a:t>src</a:t>
            </a:r>
            <a:r>
              <a:rPr lang="en-US" dirty="0"/>
              <a:t>/</a:t>
            </a:r>
            <a:r>
              <a:rPr lang="en-US" dirty="0" err="1"/>
              <a:t>js</a:t>
            </a:r>
            <a:r>
              <a:rPr lang="en-US" dirty="0"/>
              <a:t>/reducers</a:t>
            </a:r>
          </a:p>
          <a:p>
            <a:pPr lvl="1"/>
            <a:r>
              <a:rPr lang="en-US" dirty="0"/>
              <a:t>create a new file, </a:t>
            </a:r>
            <a:r>
              <a:rPr lang="en-US" b="1" dirty="0" err="1"/>
              <a:t>src</a:t>
            </a:r>
            <a:r>
              <a:rPr lang="en-US" b="1" dirty="0"/>
              <a:t>/</a:t>
            </a:r>
            <a:r>
              <a:rPr lang="en-US" b="1" dirty="0" err="1"/>
              <a:t>js</a:t>
            </a:r>
            <a:r>
              <a:rPr lang="en-US" b="1" dirty="0"/>
              <a:t>/reducers/index.js</a:t>
            </a:r>
          </a:p>
          <a:p>
            <a:pPr marL="231775" lvl="1">
              <a:spcBef>
                <a:spcPts val="1200"/>
              </a:spcBef>
              <a:buFont typeface="Arial" pitchFamily="34" charset="0"/>
              <a:buChar char="•"/>
            </a:pPr>
            <a:r>
              <a:rPr lang="en-US" sz="2600" dirty="0">
                <a:solidFill>
                  <a:schemeClr val="tx1"/>
                </a:solidFill>
              </a:rPr>
              <a:t>Step 5</a:t>
            </a:r>
          </a:p>
          <a:p>
            <a:pPr lvl="1"/>
            <a:r>
              <a:rPr lang="fr-FR" dirty="0" err="1"/>
              <a:t>mkdir</a:t>
            </a:r>
            <a:r>
              <a:rPr lang="fr-FR" dirty="0"/>
              <a:t> -p src/</a:t>
            </a:r>
            <a:r>
              <a:rPr lang="fr-FR" dirty="0" err="1"/>
              <a:t>js</a:t>
            </a:r>
            <a:r>
              <a:rPr lang="fr-FR" dirty="0"/>
              <a:t>/actions/index.js</a:t>
            </a:r>
          </a:p>
          <a:p>
            <a:pPr marL="231775" lvl="1">
              <a:lnSpc>
                <a:spcPct val="110000"/>
              </a:lnSpc>
              <a:spcBef>
                <a:spcPts val="1200"/>
              </a:spcBef>
              <a:buFont typeface="Arial" pitchFamily="34" charset="0"/>
              <a:buChar char="•"/>
            </a:pPr>
            <a:r>
              <a:rPr lang="fr-FR" sz="2600" dirty="0" err="1">
                <a:solidFill>
                  <a:schemeClr val="tx1"/>
                </a:solidFill>
              </a:rPr>
              <a:t>Step</a:t>
            </a:r>
            <a:r>
              <a:rPr lang="fr-FR" sz="2600" dirty="0">
                <a:solidFill>
                  <a:schemeClr val="tx1"/>
                </a:solidFill>
              </a:rPr>
              <a:t> 6</a:t>
            </a:r>
          </a:p>
          <a:p>
            <a:pPr lvl="1"/>
            <a:r>
              <a:rPr lang="en-US" sz="2800" dirty="0"/>
              <a:t>Strings are prone to typos and duplicates and for this reason it's better to declare actions as constants. </a:t>
            </a:r>
          </a:p>
          <a:p>
            <a:pPr lvl="1"/>
            <a:r>
              <a:rPr lang="en-US" sz="2800" dirty="0"/>
              <a:t>Create a new folder for them</a:t>
            </a:r>
          </a:p>
          <a:p>
            <a:pPr lvl="1"/>
            <a:r>
              <a:rPr lang="fr-FR" sz="2800" dirty="0" err="1"/>
              <a:t>mkdir</a:t>
            </a:r>
            <a:r>
              <a:rPr lang="fr-FR" sz="2800" dirty="0"/>
              <a:t> -p src/</a:t>
            </a:r>
            <a:r>
              <a:rPr lang="fr-FR" sz="2800" dirty="0" err="1"/>
              <a:t>js</a:t>
            </a:r>
            <a:r>
              <a:rPr lang="fr-FR" sz="2800" dirty="0"/>
              <a:t>/constants</a:t>
            </a:r>
            <a:endParaRPr lang="en-US" sz="2800" dirty="0"/>
          </a:p>
          <a:p>
            <a:pPr marL="231775" lvl="1">
              <a:spcBef>
                <a:spcPts val="1200"/>
              </a:spcBef>
              <a:buFont typeface="Arial" pitchFamily="34" charset="0"/>
              <a:buChar char="•"/>
            </a:pPr>
            <a:endParaRPr lang="fr-FR" sz="2600" dirty="0">
              <a:solidFill>
                <a:schemeClr val="tx1"/>
              </a:solidFill>
            </a:endParaRPr>
          </a:p>
          <a:p>
            <a:pPr marL="463550" lvl="2">
              <a:spcBef>
                <a:spcPts val="1200"/>
              </a:spcBef>
            </a:pPr>
            <a:endParaRPr lang="fr-FR" sz="2200" dirty="0">
              <a:solidFill>
                <a:schemeClr val="tx1"/>
              </a:solidFill>
            </a:endParaRPr>
          </a:p>
          <a:p>
            <a:pPr marL="463550" lvl="2">
              <a:spcBef>
                <a:spcPts val="1200"/>
              </a:spcBef>
            </a:pPr>
            <a:endParaRPr lang="fr-FR" sz="2200" dirty="0">
              <a:solidFill>
                <a:schemeClr val="tx1"/>
              </a:solidFill>
            </a:endParaRPr>
          </a:p>
          <a:p>
            <a:pPr lvl="1"/>
            <a:endParaRPr lang="en-IN" dirty="0"/>
          </a:p>
        </p:txBody>
      </p:sp>
      <p:sp>
        <p:nvSpPr>
          <p:cNvPr id="3" name="Title 2">
            <a:extLst>
              <a:ext uri="{FF2B5EF4-FFF2-40B4-BE49-F238E27FC236}">
                <a16:creationId xmlns:a16="http://schemas.microsoft.com/office/drawing/2014/main" id="{01CA704F-E317-49BF-AE69-175525B7A1FF}"/>
              </a:ext>
            </a:extLst>
          </p:cNvPr>
          <p:cNvSpPr>
            <a:spLocks noGrp="1"/>
          </p:cNvSpPr>
          <p:nvPr>
            <p:ph type="title"/>
          </p:nvPr>
        </p:nvSpPr>
        <p:spPr/>
        <p:txBody>
          <a:bodyPr/>
          <a:lstStyle/>
          <a:p>
            <a:r>
              <a:rPr lang="en-IN" dirty="0"/>
              <a:t>Redux Steps</a:t>
            </a:r>
          </a:p>
        </p:txBody>
      </p:sp>
    </p:spTree>
    <p:extLst>
      <p:ext uri="{BB962C8B-B14F-4D97-AF65-F5344CB8AC3E}">
        <p14:creationId xmlns:p14="http://schemas.microsoft.com/office/powerpoint/2010/main" val="544850688"/>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F91EE40-EA18-4C0D-917F-4D06CE4CF22F}"/>
              </a:ext>
            </a:extLst>
          </p:cNvPr>
          <p:cNvSpPr>
            <a:spLocks noGrp="1"/>
          </p:cNvSpPr>
          <p:nvPr>
            <p:ph sz="quarter" idx="12"/>
          </p:nvPr>
        </p:nvSpPr>
        <p:spPr>
          <a:xfrm>
            <a:off x="457201" y="1381124"/>
            <a:ext cx="8228012" cy="5019675"/>
          </a:xfrm>
        </p:spPr>
        <p:txBody>
          <a:bodyPr>
            <a:normAutofit/>
          </a:bodyPr>
          <a:lstStyle/>
          <a:p>
            <a:pPr marL="231775" lvl="1">
              <a:spcBef>
                <a:spcPts val="1200"/>
              </a:spcBef>
              <a:buFont typeface="Arial" pitchFamily="34" charset="0"/>
              <a:buChar char="•"/>
            </a:pPr>
            <a:r>
              <a:rPr lang="fr-FR" sz="2600" dirty="0">
                <a:solidFill>
                  <a:schemeClr val="tx1"/>
                </a:solidFill>
              </a:rPr>
              <a:t> src/</a:t>
            </a:r>
            <a:r>
              <a:rPr lang="fr-FR" sz="2600" dirty="0" err="1">
                <a:solidFill>
                  <a:schemeClr val="tx1"/>
                </a:solidFill>
              </a:rPr>
              <a:t>js</a:t>
            </a:r>
            <a:r>
              <a:rPr lang="fr-FR" sz="2600" dirty="0">
                <a:solidFill>
                  <a:schemeClr val="tx1"/>
                </a:solidFill>
              </a:rPr>
              <a:t>/constants/action-types.js</a:t>
            </a:r>
          </a:p>
          <a:p>
            <a:pPr marL="231775" lvl="1">
              <a:spcBef>
                <a:spcPts val="1200"/>
              </a:spcBef>
              <a:buFont typeface="Arial" pitchFamily="34" charset="0"/>
              <a:buChar char="•"/>
            </a:pPr>
            <a:r>
              <a:rPr lang="fr-FR" sz="2600" dirty="0">
                <a:solidFill>
                  <a:schemeClr val="tx1"/>
                </a:solidFill>
              </a:rPr>
              <a:t> src/</a:t>
            </a:r>
            <a:r>
              <a:rPr lang="fr-FR" sz="2600" dirty="0" err="1">
                <a:solidFill>
                  <a:schemeClr val="tx1"/>
                </a:solidFill>
              </a:rPr>
              <a:t>js</a:t>
            </a:r>
            <a:r>
              <a:rPr lang="fr-FR" sz="2600" dirty="0">
                <a:solidFill>
                  <a:schemeClr val="tx1"/>
                </a:solidFill>
              </a:rPr>
              <a:t>/actions/index.js</a:t>
            </a:r>
          </a:p>
          <a:p>
            <a:pPr marL="231775" lvl="1">
              <a:spcBef>
                <a:spcPts val="1200"/>
              </a:spcBef>
              <a:buFont typeface="Arial" pitchFamily="34" charset="0"/>
              <a:buChar char="•"/>
            </a:pPr>
            <a:r>
              <a:rPr lang="fr-FR" sz="2600" dirty="0" err="1">
                <a:solidFill>
                  <a:schemeClr val="tx1"/>
                </a:solidFill>
              </a:rPr>
              <a:t>Refactoring</a:t>
            </a:r>
            <a:r>
              <a:rPr lang="fr-FR" sz="2600" dirty="0">
                <a:solidFill>
                  <a:schemeClr val="tx1"/>
                </a:solidFill>
              </a:rPr>
              <a:t> the </a:t>
            </a:r>
            <a:r>
              <a:rPr lang="fr-FR" sz="2600" dirty="0" err="1">
                <a:solidFill>
                  <a:schemeClr val="tx1"/>
                </a:solidFill>
              </a:rPr>
              <a:t>reducer</a:t>
            </a:r>
            <a:endParaRPr lang="fr-FR" sz="2600" dirty="0">
              <a:solidFill>
                <a:schemeClr val="tx1"/>
              </a:solidFill>
            </a:endParaRPr>
          </a:p>
          <a:p>
            <a:pPr lvl="1"/>
            <a:r>
              <a:rPr lang="en-US" dirty="0"/>
              <a:t>how does a reducer know when to generate the next state? The key here is the Redux store. </a:t>
            </a:r>
          </a:p>
          <a:p>
            <a:pPr lvl="1"/>
            <a:r>
              <a:rPr lang="en-US" dirty="0"/>
              <a:t> When an action is dispatched, the store forwards a message (the action object) to the reducer.</a:t>
            </a:r>
          </a:p>
          <a:p>
            <a:pPr lvl="1"/>
            <a:r>
              <a:rPr lang="en-US" dirty="0"/>
              <a:t>At this point the reducer says "oh, let's look at the type property of this action". </a:t>
            </a:r>
          </a:p>
          <a:p>
            <a:pPr lvl="1"/>
            <a:endParaRPr lang="en-IN" dirty="0"/>
          </a:p>
        </p:txBody>
      </p:sp>
      <p:sp>
        <p:nvSpPr>
          <p:cNvPr id="3" name="Title 2">
            <a:extLst>
              <a:ext uri="{FF2B5EF4-FFF2-40B4-BE49-F238E27FC236}">
                <a16:creationId xmlns:a16="http://schemas.microsoft.com/office/drawing/2014/main" id="{01CA704F-E317-49BF-AE69-175525B7A1FF}"/>
              </a:ext>
            </a:extLst>
          </p:cNvPr>
          <p:cNvSpPr>
            <a:spLocks noGrp="1"/>
          </p:cNvSpPr>
          <p:nvPr>
            <p:ph type="title"/>
          </p:nvPr>
        </p:nvSpPr>
        <p:spPr/>
        <p:txBody>
          <a:bodyPr/>
          <a:lstStyle/>
          <a:p>
            <a:r>
              <a:rPr lang="en-IN" dirty="0"/>
              <a:t>Redux Steps</a:t>
            </a:r>
          </a:p>
        </p:txBody>
      </p:sp>
    </p:spTree>
    <p:extLst>
      <p:ext uri="{BB962C8B-B14F-4D97-AF65-F5344CB8AC3E}">
        <p14:creationId xmlns:p14="http://schemas.microsoft.com/office/powerpoint/2010/main" val="3949169760"/>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F91EE40-EA18-4C0D-917F-4D06CE4CF22F}"/>
              </a:ext>
            </a:extLst>
          </p:cNvPr>
          <p:cNvSpPr>
            <a:spLocks noGrp="1"/>
          </p:cNvSpPr>
          <p:nvPr>
            <p:ph sz="quarter" idx="12"/>
          </p:nvPr>
        </p:nvSpPr>
        <p:spPr>
          <a:xfrm>
            <a:off x="457201" y="1381124"/>
            <a:ext cx="8228012" cy="5019675"/>
          </a:xfrm>
        </p:spPr>
        <p:txBody>
          <a:bodyPr>
            <a:normAutofit/>
          </a:bodyPr>
          <a:lstStyle/>
          <a:p>
            <a:pPr marL="231775" lvl="1">
              <a:spcBef>
                <a:spcPts val="1200"/>
              </a:spcBef>
              <a:buFont typeface="Arial" pitchFamily="34" charset="0"/>
              <a:buChar char="•"/>
            </a:pPr>
            <a:r>
              <a:rPr lang="en-US" sz="2600" dirty="0">
                <a:solidFill>
                  <a:schemeClr val="tx1"/>
                </a:solidFill>
              </a:rPr>
              <a:t>Then depending on the action type, the reducer produces the next state, eventually merging the action payload into the new state. </a:t>
            </a:r>
          </a:p>
          <a:p>
            <a:pPr marL="231775" lvl="1">
              <a:spcBef>
                <a:spcPts val="1200"/>
              </a:spcBef>
              <a:buFont typeface="Arial" pitchFamily="34" charset="0"/>
              <a:buChar char="•"/>
            </a:pPr>
            <a:r>
              <a:rPr lang="en-US" sz="2600" dirty="0">
                <a:solidFill>
                  <a:schemeClr val="tx1"/>
                </a:solidFill>
              </a:rPr>
              <a:t>Open up </a:t>
            </a:r>
            <a:r>
              <a:rPr lang="en-US" sz="2600" dirty="0" err="1">
                <a:solidFill>
                  <a:schemeClr val="tx1"/>
                </a:solidFill>
              </a:rPr>
              <a:t>src</a:t>
            </a:r>
            <a:r>
              <a:rPr lang="en-US" sz="2600" dirty="0">
                <a:solidFill>
                  <a:schemeClr val="tx1"/>
                </a:solidFill>
              </a:rPr>
              <a:t>/</a:t>
            </a:r>
            <a:r>
              <a:rPr lang="en-US" sz="2600" dirty="0" err="1">
                <a:solidFill>
                  <a:schemeClr val="tx1"/>
                </a:solidFill>
              </a:rPr>
              <a:t>js</a:t>
            </a:r>
            <a:r>
              <a:rPr lang="en-US" sz="2600" dirty="0">
                <a:solidFill>
                  <a:schemeClr val="tx1"/>
                </a:solidFill>
              </a:rPr>
              <a:t>/reducers/index.js and update the reducer with an if statement for checking the action type</a:t>
            </a:r>
          </a:p>
          <a:p>
            <a:pPr lvl="1"/>
            <a:endParaRPr lang="en-IN" dirty="0"/>
          </a:p>
        </p:txBody>
      </p:sp>
      <p:sp>
        <p:nvSpPr>
          <p:cNvPr id="3" name="Title 2">
            <a:extLst>
              <a:ext uri="{FF2B5EF4-FFF2-40B4-BE49-F238E27FC236}">
                <a16:creationId xmlns:a16="http://schemas.microsoft.com/office/drawing/2014/main" id="{01CA704F-E317-49BF-AE69-175525B7A1FF}"/>
              </a:ext>
            </a:extLst>
          </p:cNvPr>
          <p:cNvSpPr>
            <a:spLocks noGrp="1"/>
          </p:cNvSpPr>
          <p:nvPr>
            <p:ph type="title"/>
          </p:nvPr>
        </p:nvSpPr>
        <p:spPr/>
        <p:txBody>
          <a:bodyPr/>
          <a:lstStyle/>
          <a:p>
            <a:r>
              <a:rPr lang="en-IN" dirty="0"/>
              <a:t>Redux Steps</a:t>
            </a:r>
          </a:p>
        </p:txBody>
      </p:sp>
    </p:spTree>
    <p:extLst>
      <p:ext uri="{BB962C8B-B14F-4D97-AF65-F5344CB8AC3E}">
        <p14:creationId xmlns:p14="http://schemas.microsoft.com/office/powerpoint/2010/main" val="2409433423"/>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F91EE40-EA18-4C0D-917F-4D06CE4CF22F}"/>
              </a:ext>
            </a:extLst>
          </p:cNvPr>
          <p:cNvSpPr>
            <a:spLocks noGrp="1"/>
          </p:cNvSpPr>
          <p:nvPr>
            <p:ph sz="quarter" idx="12"/>
          </p:nvPr>
        </p:nvSpPr>
        <p:spPr/>
        <p:txBody>
          <a:bodyPr>
            <a:normAutofit/>
          </a:bodyPr>
          <a:lstStyle/>
          <a:p>
            <a:pPr marL="231775" lvl="1">
              <a:spcBef>
                <a:spcPts val="1200"/>
              </a:spcBef>
              <a:buFont typeface="Arial" pitchFamily="34" charset="0"/>
              <a:buChar char="•"/>
            </a:pPr>
            <a:r>
              <a:rPr lang="fr-FR" sz="2600" dirty="0">
                <a:solidFill>
                  <a:schemeClr val="tx1"/>
                </a:solidFill>
              </a:rPr>
              <a:t> </a:t>
            </a:r>
            <a:r>
              <a:rPr lang="en-US" dirty="0"/>
              <a:t>Redux itself is a small library (2KB) and the most important methods are just three:</a:t>
            </a:r>
          </a:p>
          <a:p>
            <a:pPr marL="463550" lvl="2">
              <a:spcBef>
                <a:spcPts val="1200"/>
              </a:spcBef>
            </a:pPr>
            <a:r>
              <a:rPr lang="en-US" dirty="0" err="1"/>
              <a:t>getState</a:t>
            </a:r>
            <a:r>
              <a:rPr lang="en-US" dirty="0"/>
              <a:t> for reading the current state of the application</a:t>
            </a:r>
          </a:p>
          <a:p>
            <a:pPr marL="463550" lvl="2">
              <a:spcBef>
                <a:spcPts val="1200"/>
              </a:spcBef>
            </a:pPr>
            <a:r>
              <a:rPr lang="en-US" dirty="0"/>
              <a:t>dispatch for dispatching an action</a:t>
            </a:r>
          </a:p>
          <a:p>
            <a:pPr marL="463550" lvl="2">
              <a:spcBef>
                <a:spcPts val="1200"/>
              </a:spcBef>
            </a:pPr>
            <a:r>
              <a:rPr lang="en-US" dirty="0"/>
              <a:t>subscribe for listening to state changes</a:t>
            </a:r>
          </a:p>
          <a:p>
            <a:pPr marL="231775" lvl="1">
              <a:lnSpc>
                <a:spcPct val="110000"/>
              </a:lnSpc>
              <a:spcBef>
                <a:spcPts val="1200"/>
              </a:spcBef>
              <a:buFont typeface="Arial" pitchFamily="34" charset="0"/>
              <a:buChar char="•"/>
            </a:pPr>
            <a:r>
              <a:rPr lang="en-US" sz="2600" dirty="0">
                <a:solidFill>
                  <a:schemeClr val="tx1"/>
                </a:solidFill>
              </a:rPr>
              <a:t>Step 7</a:t>
            </a:r>
          </a:p>
          <a:p>
            <a:pPr marL="463550" lvl="2">
              <a:spcBef>
                <a:spcPts val="1200"/>
              </a:spcBef>
            </a:pPr>
            <a:r>
              <a:rPr lang="en-US" b="1" i="1" dirty="0">
                <a:solidFill>
                  <a:srgbClr val="FF0000"/>
                </a:solidFill>
              </a:rPr>
              <a:t>connecting a React component with Redux </a:t>
            </a:r>
          </a:p>
          <a:p>
            <a:pPr marL="463550" lvl="2">
              <a:spcBef>
                <a:spcPts val="1200"/>
              </a:spcBef>
            </a:pPr>
            <a:r>
              <a:rPr lang="en-US" b="1" i="1" dirty="0">
                <a:solidFill>
                  <a:srgbClr val="FF0000"/>
                </a:solidFill>
              </a:rPr>
              <a:t>Create a new file named </a:t>
            </a:r>
            <a:r>
              <a:rPr lang="en-US" b="1" i="1" dirty="0" err="1">
                <a:solidFill>
                  <a:srgbClr val="FF0000"/>
                </a:solidFill>
              </a:rPr>
              <a:t>src</a:t>
            </a:r>
            <a:r>
              <a:rPr lang="en-US" b="1" i="1" dirty="0">
                <a:solidFill>
                  <a:srgbClr val="FF0000"/>
                </a:solidFill>
              </a:rPr>
              <a:t>/Book/BookList.js. </a:t>
            </a:r>
            <a:endParaRPr lang="en-IN" b="1" i="1" dirty="0">
              <a:solidFill>
                <a:srgbClr val="FF0000"/>
              </a:solidFill>
            </a:endParaRPr>
          </a:p>
        </p:txBody>
      </p:sp>
      <p:sp>
        <p:nvSpPr>
          <p:cNvPr id="3" name="Title 2">
            <a:extLst>
              <a:ext uri="{FF2B5EF4-FFF2-40B4-BE49-F238E27FC236}">
                <a16:creationId xmlns:a16="http://schemas.microsoft.com/office/drawing/2014/main" id="{01CA704F-E317-49BF-AE69-175525B7A1FF}"/>
              </a:ext>
            </a:extLst>
          </p:cNvPr>
          <p:cNvSpPr>
            <a:spLocks noGrp="1"/>
          </p:cNvSpPr>
          <p:nvPr>
            <p:ph type="title"/>
          </p:nvPr>
        </p:nvSpPr>
        <p:spPr/>
        <p:txBody>
          <a:bodyPr/>
          <a:lstStyle/>
          <a:p>
            <a:r>
              <a:rPr lang="en-IN" dirty="0"/>
              <a:t>Redux store methods</a:t>
            </a:r>
          </a:p>
        </p:txBody>
      </p:sp>
    </p:spTree>
    <p:extLst>
      <p:ext uri="{BB962C8B-B14F-4D97-AF65-F5344CB8AC3E}">
        <p14:creationId xmlns:p14="http://schemas.microsoft.com/office/powerpoint/2010/main" val="3002491901"/>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FB4EE09-0E4F-48BC-B97D-2C3815E6A1D6}"/>
              </a:ext>
            </a:extLst>
          </p:cNvPr>
          <p:cNvSpPr>
            <a:spLocks noGrp="1"/>
          </p:cNvSpPr>
          <p:nvPr>
            <p:ph sz="quarter" idx="12"/>
          </p:nvPr>
        </p:nvSpPr>
        <p:spPr/>
        <p:txBody>
          <a:bodyPr/>
          <a:lstStyle/>
          <a:p>
            <a:r>
              <a:rPr lang="en-US" dirty="0"/>
              <a:t>The building blocks of Redux: </a:t>
            </a:r>
          </a:p>
          <a:p>
            <a:r>
              <a:rPr lang="en-US" b="1" dirty="0"/>
              <a:t>store</a:t>
            </a:r>
            <a:r>
              <a:rPr lang="en-US" dirty="0"/>
              <a:t>, the traffic policeman. </a:t>
            </a:r>
            <a:r>
              <a:rPr lang="en-US" b="1" dirty="0"/>
              <a:t>Reducers</a:t>
            </a:r>
            <a:r>
              <a:rPr lang="en-US" dirty="0"/>
              <a:t>, which makes the state in Redux.</a:t>
            </a:r>
          </a:p>
          <a:p>
            <a:r>
              <a:rPr lang="en-US" dirty="0"/>
              <a:t>Then there are actions, plain JavaScript objects, acting as messengers in your application. </a:t>
            </a:r>
          </a:p>
          <a:p>
            <a:r>
              <a:rPr lang="en-US" dirty="0"/>
              <a:t>Finally, we have action creators, functions for creating those messages.</a:t>
            </a:r>
          </a:p>
          <a:p>
            <a:r>
              <a:rPr lang="en-US" dirty="0"/>
              <a:t>A </a:t>
            </a:r>
            <a:r>
              <a:rPr lang="en-US" b="1" dirty="0"/>
              <a:t>Redux middleware is a function that is able to intercept, and act accordingly, our actions, before they reach the reducer</a:t>
            </a:r>
            <a:r>
              <a:rPr lang="en-US" dirty="0"/>
              <a:t>.</a:t>
            </a:r>
            <a:endParaRPr lang="en-IN" dirty="0"/>
          </a:p>
        </p:txBody>
      </p:sp>
      <p:sp>
        <p:nvSpPr>
          <p:cNvPr id="3" name="Title 2">
            <a:extLst>
              <a:ext uri="{FF2B5EF4-FFF2-40B4-BE49-F238E27FC236}">
                <a16:creationId xmlns:a16="http://schemas.microsoft.com/office/drawing/2014/main" id="{45F7AEAF-AC03-4FB0-BDB1-A9D7196A3B51}"/>
              </a:ext>
            </a:extLst>
          </p:cNvPr>
          <p:cNvSpPr>
            <a:spLocks noGrp="1"/>
          </p:cNvSpPr>
          <p:nvPr>
            <p:ph type="title"/>
          </p:nvPr>
        </p:nvSpPr>
        <p:spPr/>
        <p:txBody>
          <a:bodyPr/>
          <a:lstStyle/>
          <a:p>
            <a:r>
              <a:rPr lang="en-US"/>
              <a:t>what is a Redux middleware?</a:t>
            </a:r>
            <a:endParaRPr lang="en-IN" dirty="0"/>
          </a:p>
        </p:txBody>
      </p:sp>
    </p:spTree>
    <p:extLst>
      <p:ext uri="{BB962C8B-B14F-4D97-AF65-F5344CB8AC3E}">
        <p14:creationId xmlns:p14="http://schemas.microsoft.com/office/powerpoint/2010/main" val="4290386074"/>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1294EB3-5DB9-4D0E-B694-9FBAD6B23522}"/>
              </a:ext>
            </a:extLst>
          </p:cNvPr>
          <p:cNvSpPr>
            <a:spLocks noGrp="1"/>
          </p:cNvSpPr>
          <p:nvPr>
            <p:ph sz="quarter" idx="12"/>
          </p:nvPr>
        </p:nvSpPr>
        <p:spPr/>
        <p:txBody>
          <a:bodyPr/>
          <a:lstStyle/>
          <a:p>
            <a:r>
              <a:rPr lang="en-IN" dirty="0" err="1"/>
              <a:t>npm</a:t>
            </a:r>
            <a:r>
              <a:rPr lang="en-IN" dirty="0"/>
              <a:t> </a:t>
            </a:r>
            <a:r>
              <a:rPr lang="en-IN" dirty="0" err="1"/>
              <a:t>i</a:t>
            </a:r>
            <a:r>
              <a:rPr lang="en-IN" dirty="0"/>
              <a:t> redux-</a:t>
            </a:r>
            <a:r>
              <a:rPr lang="en-IN" dirty="0" err="1"/>
              <a:t>thunk</a:t>
            </a:r>
            <a:r>
              <a:rPr lang="en-IN" dirty="0"/>
              <a:t> --save-dev</a:t>
            </a:r>
          </a:p>
        </p:txBody>
      </p:sp>
      <p:sp>
        <p:nvSpPr>
          <p:cNvPr id="3" name="Title 2">
            <a:extLst>
              <a:ext uri="{FF2B5EF4-FFF2-40B4-BE49-F238E27FC236}">
                <a16:creationId xmlns:a16="http://schemas.microsoft.com/office/drawing/2014/main" id="{B145B957-BECC-4534-BB66-31D18E4C00E6}"/>
              </a:ext>
            </a:extLst>
          </p:cNvPr>
          <p:cNvSpPr>
            <a:spLocks noGrp="1"/>
          </p:cNvSpPr>
          <p:nvPr>
            <p:ph type="title"/>
          </p:nvPr>
        </p:nvSpPr>
        <p:spPr/>
        <p:txBody>
          <a:bodyPr/>
          <a:lstStyle/>
          <a:p>
            <a:r>
              <a:rPr lang="en-US" dirty="0"/>
              <a:t>Asynchronous actions in Redux with Redux </a:t>
            </a:r>
            <a:r>
              <a:rPr lang="en-US" dirty="0" err="1"/>
              <a:t>Thunk</a:t>
            </a:r>
            <a:endParaRPr lang="en-IN" dirty="0"/>
          </a:p>
        </p:txBody>
      </p:sp>
    </p:spTree>
    <p:extLst>
      <p:ext uri="{BB962C8B-B14F-4D97-AF65-F5344CB8AC3E}">
        <p14:creationId xmlns:p14="http://schemas.microsoft.com/office/powerpoint/2010/main" val="11798493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85000" lnSpcReduction="10000"/>
          </a:bodyPr>
          <a:lstStyle/>
          <a:p>
            <a:r>
              <a:rPr lang="en-US" dirty="0"/>
              <a:t>The previous frameworks follow the traditional data flow structure, which uses the DOM (Document Object Model).</a:t>
            </a:r>
          </a:p>
          <a:p>
            <a:r>
              <a:rPr lang="en-US" dirty="0"/>
              <a:t>DOM is an object which is created by the browser each time a web page is loaded.</a:t>
            </a:r>
          </a:p>
          <a:p>
            <a:r>
              <a:rPr lang="en-US" dirty="0"/>
              <a:t>It dynamically adds or removes the data at the back end and when any modifications were done, then each time a new DOM is created for the same page. </a:t>
            </a:r>
          </a:p>
          <a:p>
            <a:r>
              <a:rPr lang="en-US" dirty="0"/>
              <a:t>This repeated creation of DOM makes unnecessary memory wastage and reduces the performance of the application.</a:t>
            </a:r>
          </a:p>
          <a:p>
            <a:r>
              <a:rPr lang="en-US" dirty="0"/>
              <a:t>A new technology </a:t>
            </a:r>
            <a:r>
              <a:rPr lang="en-US" dirty="0" err="1"/>
              <a:t>ReactJS</a:t>
            </a:r>
            <a:r>
              <a:rPr lang="en-US" dirty="0"/>
              <a:t> framework invented which remove this drawback. </a:t>
            </a:r>
          </a:p>
          <a:p>
            <a:r>
              <a:rPr lang="en-US" dirty="0" err="1"/>
              <a:t>ReactJS</a:t>
            </a:r>
            <a:r>
              <a:rPr lang="en-US" dirty="0"/>
              <a:t> allows you to divide your entire application into various components. </a:t>
            </a:r>
          </a:p>
          <a:p>
            <a:endParaRPr lang="en-IN" dirty="0"/>
          </a:p>
        </p:txBody>
      </p:sp>
      <p:sp>
        <p:nvSpPr>
          <p:cNvPr id="3" name="Title 2"/>
          <p:cNvSpPr>
            <a:spLocks noGrp="1"/>
          </p:cNvSpPr>
          <p:nvPr>
            <p:ph type="title"/>
          </p:nvPr>
        </p:nvSpPr>
        <p:spPr/>
        <p:txBody>
          <a:bodyPr/>
          <a:lstStyle/>
          <a:p>
            <a:r>
              <a:rPr lang="en-IN" dirty="0"/>
              <a:t>Why React</a:t>
            </a:r>
          </a:p>
        </p:txBody>
      </p:sp>
    </p:spTree>
    <p:extLst>
      <p:ext uri="{BB962C8B-B14F-4D97-AF65-F5344CB8AC3E}">
        <p14:creationId xmlns:p14="http://schemas.microsoft.com/office/powerpoint/2010/main" val="1320919191"/>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React Native is like React, but it uses native components instead of web components as building blocks. </a:t>
            </a:r>
          </a:p>
        </p:txBody>
      </p:sp>
      <p:sp>
        <p:nvSpPr>
          <p:cNvPr id="3" name="Title 2"/>
          <p:cNvSpPr>
            <a:spLocks noGrp="1"/>
          </p:cNvSpPr>
          <p:nvPr>
            <p:ph type="title"/>
          </p:nvPr>
        </p:nvSpPr>
        <p:spPr/>
        <p:txBody>
          <a:bodyPr/>
          <a:lstStyle/>
          <a:p>
            <a:r>
              <a:rPr lang="en-IN" dirty="0"/>
              <a:t>React Native</a:t>
            </a:r>
          </a:p>
        </p:txBody>
      </p:sp>
    </p:spTree>
    <p:extLst>
      <p:ext uri="{BB962C8B-B14F-4D97-AF65-F5344CB8AC3E}">
        <p14:creationId xmlns:p14="http://schemas.microsoft.com/office/powerpoint/2010/main" val="4286995404"/>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b="1" dirty="0"/>
              <a:t>React</a:t>
            </a:r>
            <a:r>
              <a:rPr lang="en-US" dirty="0"/>
              <a:t> − This is a Framework for building web and mobile apps using JavaScript.</a:t>
            </a:r>
          </a:p>
          <a:p>
            <a:r>
              <a:rPr lang="en-US" b="1" dirty="0"/>
              <a:t>Native</a:t>
            </a:r>
            <a:r>
              <a:rPr lang="en-US" dirty="0"/>
              <a:t> − You can use native components controlled by JavaScript.</a:t>
            </a:r>
          </a:p>
          <a:p>
            <a:r>
              <a:rPr lang="en-US" b="1" dirty="0"/>
              <a:t>Platforms</a:t>
            </a:r>
            <a:r>
              <a:rPr lang="en-US" dirty="0"/>
              <a:t> − React Native supports IOS and Android platform.</a:t>
            </a:r>
          </a:p>
          <a:p>
            <a:endParaRPr lang="en-IN" dirty="0"/>
          </a:p>
        </p:txBody>
      </p:sp>
      <p:sp>
        <p:nvSpPr>
          <p:cNvPr id="3" name="Title 2"/>
          <p:cNvSpPr>
            <a:spLocks noGrp="1"/>
          </p:cNvSpPr>
          <p:nvPr>
            <p:ph type="title"/>
          </p:nvPr>
        </p:nvSpPr>
        <p:spPr/>
        <p:txBody>
          <a:bodyPr/>
          <a:lstStyle/>
          <a:p>
            <a:r>
              <a:rPr lang="en-IN" b="0" dirty="0"/>
              <a:t>React Native Features</a:t>
            </a:r>
            <a:br>
              <a:rPr lang="en-IN" b="0" dirty="0"/>
            </a:br>
            <a:endParaRPr lang="en-IN" dirty="0"/>
          </a:p>
        </p:txBody>
      </p:sp>
    </p:spTree>
    <p:extLst>
      <p:ext uri="{BB962C8B-B14F-4D97-AF65-F5344CB8AC3E}">
        <p14:creationId xmlns:p14="http://schemas.microsoft.com/office/powerpoint/2010/main" val="4266956563"/>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JavaScript − You can use the existing JavaScript knowledge to build native mobile apps.</a:t>
            </a:r>
          </a:p>
          <a:p>
            <a:endParaRPr lang="en-US" dirty="0"/>
          </a:p>
          <a:p>
            <a:r>
              <a:rPr lang="en-US" dirty="0"/>
              <a:t>Code sharing − You can share most of your code on different platforms.</a:t>
            </a:r>
          </a:p>
          <a:p>
            <a:endParaRPr lang="en-US" dirty="0"/>
          </a:p>
          <a:p>
            <a:r>
              <a:rPr lang="en-US" dirty="0"/>
              <a:t>Community − The community around React and React Native is large, and you will be able to find any answer you need.</a:t>
            </a:r>
            <a:endParaRPr lang="en-IN" dirty="0"/>
          </a:p>
        </p:txBody>
      </p:sp>
      <p:sp>
        <p:nvSpPr>
          <p:cNvPr id="3" name="Title 2"/>
          <p:cNvSpPr>
            <a:spLocks noGrp="1"/>
          </p:cNvSpPr>
          <p:nvPr>
            <p:ph type="title"/>
          </p:nvPr>
        </p:nvSpPr>
        <p:spPr/>
        <p:txBody>
          <a:bodyPr/>
          <a:lstStyle/>
          <a:p>
            <a:r>
              <a:rPr lang="en-IN" dirty="0"/>
              <a:t>Advantages</a:t>
            </a:r>
          </a:p>
        </p:txBody>
      </p:sp>
    </p:spTree>
    <p:extLst>
      <p:ext uri="{BB962C8B-B14F-4D97-AF65-F5344CB8AC3E}">
        <p14:creationId xmlns:p14="http://schemas.microsoft.com/office/powerpoint/2010/main" val="1101474940"/>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Native Components − If you want to create native functionality which is not created yet, you will need to write some platform specific code.</a:t>
            </a:r>
            <a:endParaRPr lang="en-IN" dirty="0"/>
          </a:p>
        </p:txBody>
      </p:sp>
      <p:sp>
        <p:nvSpPr>
          <p:cNvPr id="3" name="Title 2"/>
          <p:cNvSpPr>
            <a:spLocks noGrp="1"/>
          </p:cNvSpPr>
          <p:nvPr>
            <p:ph type="title"/>
          </p:nvPr>
        </p:nvSpPr>
        <p:spPr/>
        <p:txBody>
          <a:bodyPr/>
          <a:lstStyle/>
          <a:p>
            <a:r>
              <a:rPr lang="en-IN" dirty="0"/>
              <a:t>Limitations</a:t>
            </a:r>
          </a:p>
        </p:txBody>
      </p:sp>
    </p:spTree>
    <p:extLst>
      <p:ext uri="{BB962C8B-B14F-4D97-AF65-F5344CB8AC3E}">
        <p14:creationId xmlns:p14="http://schemas.microsoft.com/office/powerpoint/2010/main" val="2401713792"/>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IN" dirty="0">
                <a:solidFill>
                  <a:srgbClr val="FF0000"/>
                </a:solidFill>
              </a:rPr>
              <a:t>npm install -g create-react-native-app</a:t>
            </a:r>
          </a:p>
          <a:p>
            <a:endParaRPr lang="en-IN" dirty="0">
              <a:solidFill>
                <a:srgbClr val="FF0000"/>
              </a:solidFill>
            </a:endParaRPr>
          </a:p>
          <a:p>
            <a:r>
              <a:rPr lang="en-IN" dirty="0">
                <a:solidFill>
                  <a:srgbClr val="FF0000"/>
                </a:solidFill>
              </a:rPr>
              <a:t>create-react-native-app </a:t>
            </a:r>
            <a:r>
              <a:rPr lang="en-IN" dirty="0" err="1">
                <a:solidFill>
                  <a:srgbClr val="FF0000"/>
                </a:solidFill>
              </a:rPr>
              <a:t>MyReactNative</a:t>
            </a:r>
            <a:endParaRPr lang="en-IN" dirty="0">
              <a:solidFill>
                <a:srgbClr val="FF0000"/>
              </a:solidFill>
            </a:endParaRPr>
          </a:p>
          <a:p>
            <a:endParaRPr lang="en-IN" dirty="0">
              <a:solidFill>
                <a:srgbClr val="00B050"/>
              </a:solidFill>
            </a:endParaRPr>
          </a:p>
          <a:p>
            <a:r>
              <a:rPr lang="en-IN" dirty="0">
                <a:solidFill>
                  <a:srgbClr val="00B050"/>
                </a:solidFill>
              </a:rPr>
              <a:t>npm install -g react-native-cli</a:t>
            </a:r>
          </a:p>
          <a:p>
            <a:endParaRPr lang="en-IN" dirty="0">
              <a:solidFill>
                <a:srgbClr val="00B050"/>
              </a:solidFill>
            </a:endParaRPr>
          </a:p>
          <a:p>
            <a:r>
              <a:rPr lang="en-IN" dirty="0">
                <a:solidFill>
                  <a:srgbClr val="00B050"/>
                </a:solidFill>
              </a:rPr>
              <a:t>react-native </a:t>
            </a:r>
            <a:r>
              <a:rPr lang="en-IN" dirty="0" err="1">
                <a:solidFill>
                  <a:srgbClr val="00B050"/>
                </a:solidFill>
              </a:rPr>
              <a:t>init</a:t>
            </a:r>
            <a:r>
              <a:rPr lang="en-IN" dirty="0">
                <a:solidFill>
                  <a:srgbClr val="00B050"/>
                </a:solidFill>
              </a:rPr>
              <a:t> </a:t>
            </a:r>
            <a:r>
              <a:rPr lang="en-IN" dirty="0" err="1">
                <a:solidFill>
                  <a:srgbClr val="00B050"/>
                </a:solidFill>
              </a:rPr>
              <a:t>rncreate</a:t>
            </a:r>
            <a:endParaRPr lang="en-IN" dirty="0">
              <a:solidFill>
                <a:srgbClr val="00B050"/>
              </a:solidFill>
            </a:endParaRPr>
          </a:p>
          <a:p>
            <a:endParaRPr lang="en-IN" dirty="0"/>
          </a:p>
        </p:txBody>
      </p:sp>
      <p:sp>
        <p:nvSpPr>
          <p:cNvPr id="3" name="Title 2"/>
          <p:cNvSpPr>
            <a:spLocks noGrp="1"/>
          </p:cNvSpPr>
          <p:nvPr>
            <p:ph type="title"/>
          </p:nvPr>
        </p:nvSpPr>
        <p:spPr/>
        <p:txBody>
          <a:bodyPr/>
          <a:lstStyle/>
          <a:p>
            <a:r>
              <a:rPr lang="en-IN" dirty="0"/>
              <a:t>Installation</a:t>
            </a:r>
          </a:p>
        </p:txBody>
      </p:sp>
    </p:spTree>
    <p:extLst>
      <p:ext uri="{BB962C8B-B14F-4D97-AF65-F5344CB8AC3E}">
        <p14:creationId xmlns:p14="http://schemas.microsoft.com/office/powerpoint/2010/main" val="698361256"/>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IN" dirty="0"/>
              <a:t>Go to project folder</a:t>
            </a:r>
          </a:p>
          <a:p>
            <a:r>
              <a:rPr lang="en-IN" dirty="0"/>
              <a:t>Open in </a:t>
            </a:r>
            <a:r>
              <a:rPr lang="en-IN" dirty="0" err="1"/>
              <a:t>ios</a:t>
            </a:r>
            <a:endParaRPr lang="en-IN" dirty="0"/>
          </a:p>
          <a:p>
            <a:r>
              <a:rPr lang="en-IN" dirty="0"/>
              <a:t>react-native run-</a:t>
            </a:r>
            <a:r>
              <a:rPr lang="en-IN" dirty="0" err="1"/>
              <a:t>ios</a:t>
            </a:r>
            <a:endParaRPr lang="en-IN" dirty="0"/>
          </a:p>
          <a:p>
            <a:r>
              <a:rPr lang="en-IN" dirty="0"/>
              <a:t>react-native run-android</a:t>
            </a:r>
          </a:p>
          <a:p>
            <a:r>
              <a:rPr lang="en-IN" dirty="0"/>
              <a:t>react-native start (by mistake if you close window)</a:t>
            </a:r>
          </a:p>
          <a:p>
            <a:endParaRPr lang="en-IN" dirty="0"/>
          </a:p>
        </p:txBody>
      </p:sp>
      <p:sp>
        <p:nvSpPr>
          <p:cNvPr id="3" name="Title 2"/>
          <p:cNvSpPr>
            <a:spLocks noGrp="1"/>
          </p:cNvSpPr>
          <p:nvPr>
            <p:ph type="title"/>
          </p:nvPr>
        </p:nvSpPr>
        <p:spPr/>
        <p:txBody>
          <a:bodyPr/>
          <a:lstStyle/>
          <a:p>
            <a:r>
              <a:rPr lang="en-IN" dirty="0"/>
              <a:t>Emulators</a:t>
            </a:r>
          </a:p>
        </p:txBody>
      </p:sp>
    </p:spTree>
    <p:extLst>
      <p:ext uri="{BB962C8B-B14F-4D97-AF65-F5344CB8AC3E}">
        <p14:creationId xmlns:p14="http://schemas.microsoft.com/office/powerpoint/2010/main" val="3479170629"/>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IN" dirty="0"/>
              <a:t>(in project directory) </a:t>
            </a:r>
            <a:r>
              <a:rPr lang="en-IN" dirty="0" err="1"/>
              <a:t>mkdir</a:t>
            </a:r>
            <a:r>
              <a:rPr lang="en-IN" dirty="0"/>
              <a:t> android/app/</a:t>
            </a:r>
            <a:r>
              <a:rPr lang="en-IN" dirty="0" err="1"/>
              <a:t>src</a:t>
            </a:r>
            <a:r>
              <a:rPr lang="en-IN" dirty="0"/>
              <a:t>/main/assets</a:t>
            </a:r>
          </a:p>
          <a:p>
            <a:r>
              <a:rPr lang="en-IN" dirty="0"/>
              <a:t>react-native bundle --platform android --dev false --entry-file index.js --bundle-output android/app/</a:t>
            </a:r>
            <a:r>
              <a:rPr lang="en-IN" dirty="0" err="1"/>
              <a:t>src</a:t>
            </a:r>
            <a:r>
              <a:rPr lang="en-IN" dirty="0"/>
              <a:t>/main/assets/</a:t>
            </a:r>
            <a:r>
              <a:rPr lang="en-IN" dirty="0" err="1"/>
              <a:t>index.android.bundle</a:t>
            </a:r>
            <a:r>
              <a:rPr lang="en-IN" dirty="0"/>
              <a:t> --assets-</a:t>
            </a:r>
            <a:r>
              <a:rPr lang="en-IN" dirty="0" err="1"/>
              <a:t>dest</a:t>
            </a:r>
            <a:r>
              <a:rPr lang="en-IN" dirty="0"/>
              <a:t> android/app/</a:t>
            </a:r>
            <a:r>
              <a:rPr lang="en-IN" dirty="0" err="1"/>
              <a:t>src</a:t>
            </a:r>
            <a:r>
              <a:rPr lang="en-IN" dirty="0"/>
              <a:t>/main/res</a:t>
            </a:r>
          </a:p>
          <a:p>
            <a:r>
              <a:rPr lang="en-IN" dirty="0"/>
              <a:t>react-native run-android</a:t>
            </a:r>
          </a:p>
        </p:txBody>
      </p:sp>
      <p:sp>
        <p:nvSpPr>
          <p:cNvPr id="3" name="Title 2"/>
          <p:cNvSpPr>
            <a:spLocks noGrp="1"/>
          </p:cNvSpPr>
          <p:nvPr>
            <p:ph type="title"/>
          </p:nvPr>
        </p:nvSpPr>
        <p:spPr/>
        <p:txBody>
          <a:bodyPr/>
          <a:lstStyle/>
          <a:p>
            <a:r>
              <a:rPr lang="en-IN" dirty="0"/>
              <a:t>Bundling</a:t>
            </a:r>
          </a:p>
        </p:txBody>
      </p:sp>
    </p:spTree>
    <p:extLst>
      <p:ext uri="{BB962C8B-B14F-4D97-AF65-F5344CB8AC3E}">
        <p14:creationId xmlns:p14="http://schemas.microsoft.com/office/powerpoint/2010/main" val="2419582751"/>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Enzyme is a JavaScript Testing utility for React that makes it easier to assert, manipulate, and traverse your React Components' output.</a:t>
            </a:r>
          </a:p>
          <a:p>
            <a:endParaRPr lang="en-US" dirty="0"/>
          </a:p>
          <a:p>
            <a:endParaRPr lang="en-IN" dirty="0"/>
          </a:p>
        </p:txBody>
      </p:sp>
      <p:sp>
        <p:nvSpPr>
          <p:cNvPr id="3" name="Title 2"/>
          <p:cNvSpPr>
            <a:spLocks noGrp="1"/>
          </p:cNvSpPr>
          <p:nvPr>
            <p:ph type="title"/>
          </p:nvPr>
        </p:nvSpPr>
        <p:spPr/>
        <p:txBody>
          <a:bodyPr/>
          <a:lstStyle/>
          <a:p>
            <a:r>
              <a:rPr lang="en-IN" dirty="0"/>
              <a:t>Enzymes</a:t>
            </a:r>
          </a:p>
        </p:txBody>
      </p:sp>
    </p:spTree>
    <p:extLst>
      <p:ext uri="{BB962C8B-B14F-4D97-AF65-F5344CB8AC3E}">
        <p14:creationId xmlns:p14="http://schemas.microsoft.com/office/powerpoint/2010/main" val="652371666"/>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IN" dirty="0"/>
              <a:t>npm </a:t>
            </a:r>
            <a:r>
              <a:rPr lang="en-IN" dirty="0" err="1"/>
              <a:t>i</a:t>
            </a:r>
            <a:r>
              <a:rPr lang="en-IN" dirty="0"/>
              <a:t> --save-dev enzyme enzyme-adapter-react-16</a:t>
            </a:r>
          </a:p>
          <a:p>
            <a:r>
              <a:rPr lang="en-US" dirty="0"/>
              <a:t>npm install --save enzyme enzyme-adapter-react-16 react-test-renderer</a:t>
            </a:r>
          </a:p>
          <a:p>
            <a:r>
              <a:rPr lang="en-US" dirty="0"/>
              <a:t>Npm install –save-dev chai</a:t>
            </a:r>
          </a:p>
          <a:p>
            <a:r>
              <a:rPr lang="en-IN" dirty="0"/>
              <a:t>npm install --save jest-enzyme</a:t>
            </a:r>
          </a:p>
          <a:p>
            <a:r>
              <a:rPr lang="en-IN" dirty="0"/>
              <a:t>Npm install –save </a:t>
            </a:r>
            <a:r>
              <a:rPr lang="en-IN" dirty="0" err="1"/>
              <a:t>sinon</a:t>
            </a:r>
            <a:endParaRPr lang="en-IN" dirty="0"/>
          </a:p>
          <a:p>
            <a:r>
              <a:rPr lang="en-IN" dirty="0" err="1"/>
              <a:t>Npm</a:t>
            </a:r>
            <a:r>
              <a:rPr lang="en-IN" dirty="0"/>
              <a:t> test</a:t>
            </a:r>
          </a:p>
          <a:p>
            <a:r>
              <a:rPr lang="pl-PL" b="1" dirty="0">
                <a:solidFill>
                  <a:srgbClr val="FF0000"/>
                </a:solidFill>
              </a:rPr>
              <a:t> "jest": "^27.4.5",</a:t>
            </a:r>
          </a:p>
          <a:p>
            <a:r>
              <a:rPr lang="pl-PL" b="1" dirty="0">
                <a:solidFill>
                  <a:srgbClr val="FF0000"/>
                </a:solidFill>
              </a:rPr>
              <a:t> "@wojtekmaj/enzyme-adapter-react-17": "^0.6.6"</a:t>
            </a:r>
            <a:endParaRPr lang="en-IN" b="1" dirty="0">
              <a:solidFill>
                <a:srgbClr val="FF0000"/>
              </a:solidFill>
            </a:endParaRPr>
          </a:p>
        </p:txBody>
      </p:sp>
      <p:sp>
        <p:nvSpPr>
          <p:cNvPr id="3" name="Title 2"/>
          <p:cNvSpPr>
            <a:spLocks noGrp="1"/>
          </p:cNvSpPr>
          <p:nvPr>
            <p:ph type="title"/>
          </p:nvPr>
        </p:nvSpPr>
        <p:spPr/>
        <p:txBody>
          <a:bodyPr/>
          <a:lstStyle/>
          <a:p>
            <a:r>
              <a:rPr lang="en-IN" dirty="0"/>
              <a:t>Installation</a:t>
            </a:r>
          </a:p>
        </p:txBody>
      </p:sp>
    </p:spTree>
    <p:extLst>
      <p:ext uri="{BB962C8B-B14F-4D97-AF65-F5344CB8AC3E}">
        <p14:creationId xmlns:p14="http://schemas.microsoft.com/office/powerpoint/2010/main" val="739605418"/>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C5E35B5-C54F-4726-BFE0-D52A7E15992A}"/>
              </a:ext>
            </a:extLst>
          </p:cNvPr>
          <p:cNvSpPr>
            <a:spLocks noGrp="1"/>
          </p:cNvSpPr>
          <p:nvPr>
            <p:ph sz="quarter" idx="12"/>
          </p:nvPr>
        </p:nvSpPr>
        <p:spPr/>
        <p:txBody>
          <a:bodyPr/>
          <a:lstStyle/>
          <a:p>
            <a:r>
              <a:rPr lang="en-IN" dirty="0"/>
              <a:t>Go to setuptest.js</a:t>
            </a:r>
          </a:p>
          <a:p>
            <a:r>
              <a:rPr lang="en-IN" dirty="0"/>
              <a:t>import '@testing-library/jest-</a:t>
            </a:r>
            <a:r>
              <a:rPr lang="en-IN" dirty="0" err="1"/>
              <a:t>dom</a:t>
            </a:r>
            <a:r>
              <a:rPr lang="en-IN" dirty="0"/>
              <a:t>';</a:t>
            </a:r>
          </a:p>
          <a:p>
            <a:r>
              <a:rPr lang="en-IN" dirty="0"/>
              <a:t>import Enzyme from 'enzyme';</a:t>
            </a:r>
          </a:p>
          <a:p>
            <a:r>
              <a:rPr lang="en-IN" dirty="0"/>
              <a:t>import Adapter from '@</a:t>
            </a:r>
            <a:r>
              <a:rPr lang="en-IN" dirty="0" err="1"/>
              <a:t>wojtekmaj</a:t>
            </a:r>
            <a:r>
              <a:rPr lang="en-IN" dirty="0"/>
              <a:t>/enzyme-adapter-react-17';</a:t>
            </a:r>
          </a:p>
          <a:p>
            <a:r>
              <a:rPr lang="en-IN" dirty="0" err="1"/>
              <a:t>Enzyme.configure</a:t>
            </a:r>
            <a:r>
              <a:rPr lang="en-IN" dirty="0"/>
              <a:t>({ adapter: new Adapter() });</a:t>
            </a:r>
          </a:p>
          <a:p>
            <a:endParaRPr lang="en-IN" dirty="0"/>
          </a:p>
        </p:txBody>
      </p:sp>
      <p:sp>
        <p:nvSpPr>
          <p:cNvPr id="3" name="Title 2">
            <a:extLst>
              <a:ext uri="{FF2B5EF4-FFF2-40B4-BE49-F238E27FC236}">
                <a16:creationId xmlns:a16="http://schemas.microsoft.com/office/drawing/2014/main" id="{CF030707-4480-4F37-A1FE-02CEBBED9F22}"/>
              </a:ext>
            </a:extLst>
          </p:cNvPr>
          <p:cNvSpPr>
            <a:spLocks noGrp="1"/>
          </p:cNvSpPr>
          <p:nvPr>
            <p:ph type="title"/>
          </p:nvPr>
        </p:nvSpPr>
        <p:spPr/>
        <p:txBody>
          <a:bodyPr/>
          <a:lstStyle/>
          <a:p>
            <a:r>
              <a:rPr lang="en-IN" dirty="0"/>
              <a:t>Jest Enzyme Configuration</a:t>
            </a:r>
          </a:p>
        </p:txBody>
      </p:sp>
    </p:spTree>
    <p:extLst>
      <p:ext uri="{BB962C8B-B14F-4D97-AF65-F5344CB8AC3E}">
        <p14:creationId xmlns:p14="http://schemas.microsoft.com/office/powerpoint/2010/main" val="892948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92500" lnSpcReduction="20000"/>
          </a:bodyPr>
          <a:lstStyle/>
          <a:p>
            <a:r>
              <a:rPr lang="en-US" dirty="0" err="1"/>
              <a:t>ReactJS</a:t>
            </a:r>
            <a:r>
              <a:rPr lang="en-US" dirty="0"/>
              <a:t> still used the same traditional data flow, but it is not directly operating on the browser's Document Object Model (DOM) immediately; instead, it operates on a virtual DOM. </a:t>
            </a:r>
          </a:p>
          <a:p>
            <a:r>
              <a:rPr lang="en-US" dirty="0"/>
              <a:t>It means rather than manipulating the document in a browser after changes to our data, it resolves changes on a DOM built and run entirely in memory. </a:t>
            </a:r>
          </a:p>
          <a:p>
            <a:r>
              <a:rPr lang="en-US" dirty="0"/>
              <a:t>After the virtual DOM has been updated, React determines what changes made to the actual browser's DOM. </a:t>
            </a:r>
          </a:p>
          <a:p>
            <a:r>
              <a:rPr lang="en-US" dirty="0"/>
              <a:t>The React Virtual DOM exists entirely in memory and is a representation of the web browser's DOM. </a:t>
            </a:r>
          </a:p>
          <a:p>
            <a:r>
              <a:rPr lang="en-US" dirty="0"/>
              <a:t>Due to this, when we write a React component, we did not write directly to the DOM; instead, we are writing virtual components that react will turn into the DOM.</a:t>
            </a:r>
            <a:endParaRPr lang="en-IN" dirty="0"/>
          </a:p>
        </p:txBody>
      </p:sp>
      <p:sp>
        <p:nvSpPr>
          <p:cNvPr id="3" name="Title 2"/>
          <p:cNvSpPr>
            <a:spLocks noGrp="1"/>
          </p:cNvSpPr>
          <p:nvPr>
            <p:ph type="title"/>
          </p:nvPr>
        </p:nvSpPr>
        <p:spPr/>
        <p:txBody>
          <a:bodyPr/>
          <a:lstStyle/>
          <a:p>
            <a:r>
              <a:rPr lang="en-IN" dirty="0"/>
              <a:t>Why React</a:t>
            </a:r>
          </a:p>
        </p:txBody>
      </p:sp>
    </p:spTree>
    <p:extLst>
      <p:ext uri="{BB962C8B-B14F-4D97-AF65-F5344CB8AC3E}">
        <p14:creationId xmlns:p14="http://schemas.microsoft.com/office/powerpoint/2010/main" val="341339771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92500" lnSpcReduction="10000"/>
          </a:bodyPr>
          <a:lstStyle/>
          <a:p>
            <a:r>
              <a:rPr lang="en-US" dirty="0"/>
              <a:t>Jest is a JavaScript unit testing framework, used by Facebook to test services and React applications.</a:t>
            </a:r>
          </a:p>
          <a:p>
            <a:r>
              <a:rPr lang="en-US" dirty="0"/>
              <a:t>CRA comes bundled with Jest; it does not need to be installed separately.</a:t>
            </a:r>
          </a:p>
          <a:p>
            <a:r>
              <a:rPr lang="en-US" dirty="0"/>
              <a:t>Jest acts as a test runner, assertion library, and mocking library.</a:t>
            </a:r>
          </a:p>
          <a:p>
            <a:r>
              <a:rPr lang="en-US" dirty="0"/>
              <a:t>Jest also provides Snapshot testing, the ability to create a rendered ‘snapshot’ of a component and compare it to a previously saved ‘snapshot’.</a:t>
            </a:r>
          </a:p>
          <a:p>
            <a:r>
              <a:rPr lang="en-US" dirty="0"/>
              <a:t> The test will fail if the two do not match. Snapshots will be saved for you beside the test file that created them in an auto-generate __snapshots__ folder. </a:t>
            </a:r>
            <a:endParaRPr lang="en-IN" dirty="0"/>
          </a:p>
        </p:txBody>
      </p:sp>
      <p:sp>
        <p:nvSpPr>
          <p:cNvPr id="3" name="Title 2"/>
          <p:cNvSpPr>
            <a:spLocks noGrp="1"/>
          </p:cNvSpPr>
          <p:nvPr>
            <p:ph type="title"/>
          </p:nvPr>
        </p:nvSpPr>
        <p:spPr/>
        <p:txBody>
          <a:bodyPr/>
          <a:lstStyle/>
          <a:p>
            <a:r>
              <a:rPr lang="en-IN" dirty="0"/>
              <a:t>Jest  Unit Testing</a:t>
            </a:r>
          </a:p>
        </p:txBody>
      </p:sp>
    </p:spTree>
    <p:extLst>
      <p:ext uri="{BB962C8B-B14F-4D97-AF65-F5344CB8AC3E}">
        <p14:creationId xmlns:p14="http://schemas.microsoft.com/office/powerpoint/2010/main" val="3569365803"/>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US" dirty="0"/>
              <a:t>Jest itself is not a library but a framework.</a:t>
            </a:r>
          </a:p>
          <a:p>
            <a:r>
              <a:rPr lang="en-US" dirty="0"/>
              <a:t>There’s even a CLI tool that you can use from the command line. </a:t>
            </a:r>
          </a:p>
          <a:p>
            <a:r>
              <a:rPr lang="en-US" dirty="0"/>
              <a:t>To give an example, the CLI tool allows you to run only specific tests that match a pattern.</a:t>
            </a:r>
            <a:endParaRPr lang="en-IN" dirty="0"/>
          </a:p>
        </p:txBody>
      </p:sp>
      <p:sp>
        <p:nvSpPr>
          <p:cNvPr id="3" name="Title 2"/>
          <p:cNvSpPr>
            <a:spLocks noGrp="1"/>
          </p:cNvSpPr>
          <p:nvPr>
            <p:ph type="title"/>
          </p:nvPr>
        </p:nvSpPr>
        <p:spPr/>
        <p:txBody>
          <a:bodyPr/>
          <a:lstStyle/>
          <a:p>
            <a:r>
              <a:rPr lang="en-IN" dirty="0"/>
              <a:t>Jest  Unit Testing</a:t>
            </a:r>
          </a:p>
        </p:txBody>
      </p:sp>
    </p:spTree>
    <p:extLst>
      <p:ext uri="{BB962C8B-B14F-4D97-AF65-F5344CB8AC3E}">
        <p14:creationId xmlns:p14="http://schemas.microsoft.com/office/powerpoint/2010/main" val="3927203158"/>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lnSpcReduction="10000"/>
          </a:bodyPr>
          <a:lstStyle/>
          <a:p>
            <a:r>
              <a:rPr lang="en-US" dirty="0"/>
              <a:t>Offers a CLI tool to control your tests easily</a:t>
            </a:r>
          </a:p>
          <a:p>
            <a:r>
              <a:rPr lang="en-US" dirty="0"/>
              <a:t>Comes with an interactive mode that automatically runs all affected tests for the code changes you’ve made in your last commit</a:t>
            </a:r>
          </a:p>
          <a:p>
            <a:r>
              <a:rPr lang="en-US" dirty="0"/>
              <a:t>Provides syntax to test a single test or skip tests with .only and .skip. </a:t>
            </a:r>
          </a:p>
          <a:p>
            <a:r>
              <a:rPr lang="en-US" dirty="0"/>
              <a:t>This feature is useful when debugging individual tests</a:t>
            </a:r>
          </a:p>
          <a:p>
            <a:r>
              <a:rPr lang="en-US" dirty="0"/>
              <a:t>Provides excellent documentation with plenty of examples and a supportive community. </a:t>
            </a:r>
          </a:p>
          <a:p>
            <a:r>
              <a:rPr lang="en-US" dirty="0"/>
              <a:t>Brings easy mocking to developers as it’s one of the most painful things to do for testing engineers. </a:t>
            </a:r>
            <a:endParaRPr lang="en-IN" dirty="0"/>
          </a:p>
        </p:txBody>
      </p:sp>
      <p:sp>
        <p:nvSpPr>
          <p:cNvPr id="3" name="Title 2"/>
          <p:cNvSpPr>
            <a:spLocks noGrp="1"/>
          </p:cNvSpPr>
          <p:nvPr>
            <p:ph type="title"/>
          </p:nvPr>
        </p:nvSpPr>
        <p:spPr/>
        <p:txBody>
          <a:bodyPr/>
          <a:lstStyle/>
          <a:p>
            <a:r>
              <a:rPr lang="en-IN" dirty="0"/>
              <a:t>Jest  Unit Testing</a:t>
            </a:r>
          </a:p>
        </p:txBody>
      </p:sp>
    </p:spTree>
    <p:extLst>
      <p:ext uri="{BB962C8B-B14F-4D97-AF65-F5344CB8AC3E}">
        <p14:creationId xmlns:p14="http://schemas.microsoft.com/office/powerpoint/2010/main" val="3093998533"/>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41A6E95-AD85-4203-A1A7-9AF081585363}"/>
              </a:ext>
            </a:extLst>
          </p:cNvPr>
          <p:cNvSpPr>
            <a:spLocks noGrp="1"/>
          </p:cNvSpPr>
          <p:nvPr>
            <p:ph sz="quarter" idx="12"/>
          </p:nvPr>
        </p:nvSpPr>
        <p:spPr/>
        <p:txBody>
          <a:bodyPr>
            <a:normAutofit/>
          </a:bodyPr>
          <a:lstStyle/>
          <a:p>
            <a:r>
              <a:rPr lang="en-US" dirty="0"/>
              <a:t>Mounting</a:t>
            </a:r>
          </a:p>
          <a:p>
            <a:pPr lvl="1"/>
            <a:r>
              <a:rPr lang="en-US" dirty="0"/>
              <a:t>Full DOM rendering including child components</a:t>
            </a:r>
          </a:p>
          <a:p>
            <a:pPr lvl="1"/>
            <a:r>
              <a:rPr lang="en-US" dirty="0"/>
              <a:t>Ideal for use cases where you have components that may interact with DOM API, or use React lifecycle methods in order to fully test the component</a:t>
            </a:r>
          </a:p>
          <a:p>
            <a:pPr lvl="1"/>
            <a:r>
              <a:rPr lang="en-US" dirty="0"/>
              <a:t>As it actually mounts the component in the DOM .unmount() should be called after each tests to stop tests affecting each other</a:t>
            </a:r>
          </a:p>
          <a:p>
            <a:pPr lvl="1"/>
            <a:r>
              <a:rPr lang="en-US" dirty="0"/>
              <a:t>Allows access to both props directly passed into the root component (including default props) and props passed into child components</a:t>
            </a:r>
            <a:endParaRPr lang="en-IN" dirty="0"/>
          </a:p>
        </p:txBody>
      </p:sp>
      <p:sp>
        <p:nvSpPr>
          <p:cNvPr id="3" name="Title 2">
            <a:extLst>
              <a:ext uri="{FF2B5EF4-FFF2-40B4-BE49-F238E27FC236}">
                <a16:creationId xmlns:a16="http://schemas.microsoft.com/office/drawing/2014/main" id="{5173E135-54DC-434F-B24E-2144BB40D965}"/>
              </a:ext>
            </a:extLst>
          </p:cNvPr>
          <p:cNvSpPr>
            <a:spLocks noGrp="1"/>
          </p:cNvSpPr>
          <p:nvPr>
            <p:ph type="title"/>
          </p:nvPr>
        </p:nvSpPr>
        <p:spPr/>
        <p:txBody>
          <a:bodyPr/>
          <a:lstStyle/>
          <a:p>
            <a:r>
              <a:rPr lang="en-IN" dirty="0"/>
              <a:t>Mount, Shallow, Render</a:t>
            </a:r>
          </a:p>
        </p:txBody>
      </p:sp>
    </p:spTree>
    <p:extLst>
      <p:ext uri="{BB962C8B-B14F-4D97-AF65-F5344CB8AC3E}">
        <p14:creationId xmlns:p14="http://schemas.microsoft.com/office/powerpoint/2010/main" val="3773876631"/>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41A6E95-AD85-4203-A1A7-9AF081585363}"/>
              </a:ext>
            </a:extLst>
          </p:cNvPr>
          <p:cNvSpPr>
            <a:spLocks noGrp="1"/>
          </p:cNvSpPr>
          <p:nvPr>
            <p:ph sz="quarter" idx="12"/>
          </p:nvPr>
        </p:nvSpPr>
        <p:spPr/>
        <p:txBody>
          <a:bodyPr>
            <a:normAutofit fontScale="92500"/>
          </a:bodyPr>
          <a:lstStyle/>
          <a:p>
            <a:r>
              <a:rPr lang="en-US" dirty="0"/>
              <a:t>Shallow</a:t>
            </a:r>
          </a:p>
          <a:p>
            <a:pPr lvl="1"/>
            <a:r>
              <a:rPr lang="en-US" dirty="0"/>
              <a:t>Renders only the single component, not including its children.</a:t>
            </a:r>
          </a:p>
          <a:p>
            <a:pPr lvl="1"/>
            <a:r>
              <a:rPr lang="en-US" dirty="0"/>
              <a:t> This is useful to isolate the component for pure unit testing. </a:t>
            </a:r>
          </a:p>
          <a:p>
            <a:pPr lvl="1"/>
            <a:r>
              <a:rPr lang="en-US" dirty="0"/>
              <a:t>It protects against changes or bugs in a child component altering the </a:t>
            </a:r>
            <a:r>
              <a:rPr lang="en-US" dirty="0" err="1"/>
              <a:t>behaviour</a:t>
            </a:r>
            <a:r>
              <a:rPr lang="en-US" dirty="0"/>
              <a:t> or output of the component under test</a:t>
            </a:r>
          </a:p>
          <a:p>
            <a:pPr lvl="1"/>
            <a:r>
              <a:rPr lang="en-US" dirty="0"/>
              <a:t>As of Enzyme 3 shallow components do have access to lifecycle methods by default</a:t>
            </a:r>
          </a:p>
          <a:p>
            <a:pPr lvl="1"/>
            <a:r>
              <a:rPr lang="en-US" dirty="0"/>
              <a:t>Cannot access props passed into the root component (therefore also not default props), but can those passed into child components, and can test the effect of props passed into the root component. </a:t>
            </a:r>
          </a:p>
        </p:txBody>
      </p:sp>
      <p:sp>
        <p:nvSpPr>
          <p:cNvPr id="3" name="Title 2">
            <a:extLst>
              <a:ext uri="{FF2B5EF4-FFF2-40B4-BE49-F238E27FC236}">
                <a16:creationId xmlns:a16="http://schemas.microsoft.com/office/drawing/2014/main" id="{5173E135-54DC-434F-B24E-2144BB40D965}"/>
              </a:ext>
            </a:extLst>
          </p:cNvPr>
          <p:cNvSpPr>
            <a:spLocks noGrp="1"/>
          </p:cNvSpPr>
          <p:nvPr>
            <p:ph type="title"/>
          </p:nvPr>
        </p:nvSpPr>
        <p:spPr/>
        <p:txBody>
          <a:bodyPr/>
          <a:lstStyle/>
          <a:p>
            <a:r>
              <a:rPr lang="en-IN" dirty="0"/>
              <a:t>Mount, Shallow, Render</a:t>
            </a:r>
          </a:p>
        </p:txBody>
      </p:sp>
    </p:spTree>
    <p:extLst>
      <p:ext uri="{BB962C8B-B14F-4D97-AF65-F5344CB8AC3E}">
        <p14:creationId xmlns:p14="http://schemas.microsoft.com/office/powerpoint/2010/main" val="489643577"/>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41A6E95-AD85-4203-A1A7-9AF081585363}"/>
              </a:ext>
            </a:extLst>
          </p:cNvPr>
          <p:cNvSpPr>
            <a:spLocks noGrp="1"/>
          </p:cNvSpPr>
          <p:nvPr>
            <p:ph sz="quarter" idx="12"/>
          </p:nvPr>
        </p:nvSpPr>
        <p:spPr/>
        <p:txBody>
          <a:bodyPr>
            <a:normAutofit/>
          </a:bodyPr>
          <a:lstStyle/>
          <a:p>
            <a:r>
              <a:rPr lang="en-US" dirty="0"/>
              <a:t>Render</a:t>
            </a:r>
          </a:p>
          <a:p>
            <a:pPr lvl="1"/>
            <a:r>
              <a:rPr lang="en-US" dirty="0"/>
              <a:t>Renders to static HTML, including children</a:t>
            </a:r>
          </a:p>
          <a:p>
            <a:pPr lvl="1"/>
            <a:r>
              <a:rPr lang="en-US" dirty="0"/>
              <a:t>Does not have access to React lifecycle methods</a:t>
            </a:r>
          </a:p>
          <a:p>
            <a:pPr lvl="1"/>
            <a:r>
              <a:rPr lang="en-US" dirty="0"/>
              <a:t>Less costly than mount but provides less functionality</a:t>
            </a:r>
          </a:p>
        </p:txBody>
      </p:sp>
      <p:sp>
        <p:nvSpPr>
          <p:cNvPr id="3" name="Title 2">
            <a:extLst>
              <a:ext uri="{FF2B5EF4-FFF2-40B4-BE49-F238E27FC236}">
                <a16:creationId xmlns:a16="http://schemas.microsoft.com/office/drawing/2014/main" id="{5173E135-54DC-434F-B24E-2144BB40D965}"/>
              </a:ext>
            </a:extLst>
          </p:cNvPr>
          <p:cNvSpPr>
            <a:spLocks noGrp="1"/>
          </p:cNvSpPr>
          <p:nvPr>
            <p:ph type="title"/>
          </p:nvPr>
        </p:nvSpPr>
        <p:spPr/>
        <p:txBody>
          <a:bodyPr/>
          <a:lstStyle/>
          <a:p>
            <a:r>
              <a:rPr lang="en-IN" dirty="0"/>
              <a:t>Mount, Shallow, Render</a:t>
            </a:r>
          </a:p>
        </p:txBody>
      </p:sp>
    </p:spTree>
    <p:extLst>
      <p:ext uri="{BB962C8B-B14F-4D97-AF65-F5344CB8AC3E}">
        <p14:creationId xmlns:p14="http://schemas.microsoft.com/office/powerpoint/2010/main" val="3625800008"/>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4BB8D68-C37F-4E53-AB6E-F2414B84B2B3}"/>
              </a:ext>
            </a:extLst>
          </p:cNvPr>
          <p:cNvSpPr>
            <a:spLocks noGrp="1"/>
          </p:cNvSpPr>
          <p:nvPr>
            <p:ph sz="quarter" idx="12"/>
          </p:nvPr>
        </p:nvSpPr>
        <p:spPr/>
        <p:txBody>
          <a:bodyPr/>
          <a:lstStyle/>
          <a:p>
            <a:r>
              <a:rPr lang="en-IN" dirty="0"/>
              <a:t>getBy\*</a:t>
            </a:r>
          </a:p>
          <a:p>
            <a:r>
              <a:rPr lang="en-IN" dirty="0" err="1"/>
              <a:t>getByAll</a:t>
            </a:r>
            <a:r>
              <a:rPr lang="en-IN" dirty="0"/>
              <a:t>\*</a:t>
            </a:r>
          </a:p>
          <a:p>
            <a:r>
              <a:rPr lang="en-IN" dirty="0" err="1"/>
              <a:t>queryBy</a:t>
            </a:r>
            <a:r>
              <a:rPr lang="en-IN" dirty="0"/>
              <a:t>\*</a:t>
            </a:r>
          </a:p>
          <a:p>
            <a:r>
              <a:rPr lang="en-IN" dirty="0" err="1"/>
              <a:t>queryAllBy</a:t>
            </a:r>
            <a:r>
              <a:rPr lang="en-IN" dirty="0"/>
              <a:t>\*</a:t>
            </a:r>
          </a:p>
          <a:p>
            <a:r>
              <a:rPr lang="en-IN" dirty="0" err="1"/>
              <a:t>findBy</a:t>
            </a:r>
            <a:r>
              <a:rPr lang="en-IN" dirty="0"/>
              <a:t>\*</a:t>
            </a:r>
          </a:p>
          <a:p>
            <a:r>
              <a:rPr lang="en-IN" dirty="0" err="1"/>
              <a:t>findAllBy</a:t>
            </a:r>
            <a:r>
              <a:rPr lang="en-IN" dirty="0"/>
              <a:t>\*</a:t>
            </a:r>
          </a:p>
        </p:txBody>
      </p:sp>
      <p:sp>
        <p:nvSpPr>
          <p:cNvPr id="3" name="Title 2">
            <a:extLst>
              <a:ext uri="{FF2B5EF4-FFF2-40B4-BE49-F238E27FC236}">
                <a16:creationId xmlns:a16="http://schemas.microsoft.com/office/drawing/2014/main" id="{159A5674-B4F9-43DD-A909-07EAFE17ED07}"/>
              </a:ext>
            </a:extLst>
          </p:cNvPr>
          <p:cNvSpPr>
            <a:spLocks noGrp="1"/>
          </p:cNvSpPr>
          <p:nvPr>
            <p:ph type="title"/>
          </p:nvPr>
        </p:nvSpPr>
        <p:spPr/>
        <p:txBody>
          <a:bodyPr/>
          <a:lstStyle/>
          <a:p>
            <a:r>
              <a:rPr lang="en-IN" dirty="0"/>
              <a:t>Selecting Elements</a:t>
            </a:r>
          </a:p>
        </p:txBody>
      </p:sp>
    </p:spTree>
    <p:extLst>
      <p:ext uri="{BB962C8B-B14F-4D97-AF65-F5344CB8AC3E}">
        <p14:creationId xmlns:p14="http://schemas.microsoft.com/office/powerpoint/2010/main" val="2430840416"/>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4BB8D68-C37F-4E53-AB6E-F2414B84B2B3}"/>
              </a:ext>
            </a:extLst>
          </p:cNvPr>
          <p:cNvSpPr>
            <a:spLocks noGrp="1"/>
          </p:cNvSpPr>
          <p:nvPr>
            <p:ph sz="quarter" idx="12"/>
          </p:nvPr>
        </p:nvSpPr>
        <p:spPr/>
        <p:txBody>
          <a:bodyPr/>
          <a:lstStyle/>
          <a:p>
            <a:r>
              <a:rPr lang="en-IN" dirty="0"/>
              <a:t>getByText</a:t>
            </a:r>
          </a:p>
          <a:p>
            <a:r>
              <a:rPr lang="en-IN" dirty="0" err="1"/>
              <a:t>getByRole</a:t>
            </a:r>
            <a:endParaRPr lang="en-IN" dirty="0"/>
          </a:p>
          <a:p>
            <a:r>
              <a:rPr lang="en-IN" dirty="0" err="1"/>
              <a:t>getByLabelText</a:t>
            </a:r>
            <a:endParaRPr lang="en-IN" dirty="0"/>
          </a:p>
          <a:p>
            <a:r>
              <a:rPr lang="en-IN" dirty="0" err="1"/>
              <a:t>getByPlaceholderText</a:t>
            </a:r>
            <a:endParaRPr lang="en-IN" dirty="0"/>
          </a:p>
          <a:p>
            <a:r>
              <a:rPr lang="en-IN" dirty="0" err="1"/>
              <a:t>getByAltText</a:t>
            </a:r>
            <a:endParaRPr lang="en-IN" dirty="0"/>
          </a:p>
          <a:p>
            <a:r>
              <a:rPr lang="en-IN" dirty="0" err="1"/>
              <a:t>getByDisplayValue</a:t>
            </a:r>
            <a:endParaRPr lang="en-IN" dirty="0"/>
          </a:p>
        </p:txBody>
      </p:sp>
      <p:sp>
        <p:nvSpPr>
          <p:cNvPr id="3" name="Title 2">
            <a:extLst>
              <a:ext uri="{FF2B5EF4-FFF2-40B4-BE49-F238E27FC236}">
                <a16:creationId xmlns:a16="http://schemas.microsoft.com/office/drawing/2014/main" id="{159A5674-B4F9-43DD-A909-07EAFE17ED07}"/>
              </a:ext>
            </a:extLst>
          </p:cNvPr>
          <p:cNvSpPr>
            <a:spLocks noGrp="1"/>
          </p:cNvSpPr>
          <p:nvPr>
            <p:ph type="title"/>
          </p:nvPr>
        </p:nvSpPr>
        <p:spPr/>
        <p:txBody>
          <a:bodyPr/>
          <a:lstStyle/>
          <a:p>
            <a:r>
              <a:rPr lang="en-IN" dirty="0"/>
              <a:t>Selecting Elements</a:t>
            </a:r>
          </a:p>
        </p:txBody>
      </p:sp>
    </p:spTree>
    <p:extLst>
      <p:ext uri="{BB962C8B-B14F-4D97-AF65-F5344CB8AC3E}">
        <p14:creationId xmlns:p14="http://schemas.microsoft.com/office/powerpoint/2010/main" val="126830734"/>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4BB8D68-C37F-4E53-AB6E-F2414B84B2B3}"/>
              </a:ext>
            </a:extLst>
          </p:cNvPr>
          <p:cNvSpPr>
            <a:spLocks noGrp="1"/>
          </p:cNvSpPr>
          <p:nvPr>
            <p:ph sz="quarter" idx="12"/>
          </p:nvPr>
        </p:nvSpPr>
        <p:spPr/>
        <p:txBody>
          <a:bodyPr/>
          <a:lstStyle/>
          <a:p>
            <a:r>
              <a:rPr lang="en-IN" dirty="0" err="1"/>
              <a:t>queryByText</a:t>
            </a:r>
            <a:endParaRPr lang="en-IN" dirty="0"/>
          </a:p>
          <a:p>
            <a:r>
              <a:rPr lang="en-IN" dirty="0" err="1"/>
              <a:t>queryByRole</a:t>
            </a:r>
            <a:endParaRPr lang="en-IN" dirty="0"/>
          </a:p>
          <a:p>
            <a:r>
              <a:rPr lang="en-IN" dirty="0" err="1"/>
              <a:t>queryByLabelText</a:t>
            </a:r>
            <a:endParaRPr lang="en-IN" dirty="0"/>
          </a:p>
          <a:p>
            <a:r>
              <a:rPr lang="en-IN" dirty="0" err="1"/>
              <a:t>queryByPlaceholderText</a:t>
            </a:r>
            <a:endParaRPr lang="en-IN" dirty="0"/>
          </a:p>
          <a:p>
            <a:r>
              <a:rPr lang="en-IN" dirty="0" err="1"/>
              <a:t>queryByAltText</a:t>
            </a:r>
            <a:endParaRPr lang="en-IN" dirty="0"/>
          </a:p>
          <a:p>
            <a:r>
              <a:rPr lang="en-IN" dirty="0" err="1"/>
              <a:t>queryByDisplayValue</a:t>
            </a:r>
            <a:endParaRPr lang="en-IN" dirty="0"/>
          </a:p>
        </p:txBody>
      </p:sp>
      <p:sp>
        <p:nvSpPr>
          <p:cNvPr id="3" name="Title 2">
            <a:extLst>
              <a:ext uri="{FF2B5EF4-FFF2-40B4-BE49-F238E27FC236}">
                <a16:creationId xmlns:a16="http://schemas.microsoft.com/office/drawing/2014/main" id="{159A5674-B4F9-43DD-A909-07EAFE17ED07}"/>
              </a:ext>
            </a:extLst>
          </p:cNvPr>
          <p:cNvSpPr>
            <a:spLocks noGrp="1"/>
          </p:cNvSpPr>
          <p:nvPr>
            <p:ph type="title"/>
          </p:nvPr>
        </p:nvSpPr>
        <p:spPr/>
        <p:txBody>
          <a:bodyPr/>
          <a:lstStyle/>
          <a:p>
            <a:r>
              <a:rPr lang="en-IN" dirty="0"/>
              <a:t>Selecting Elements</a:t>
            </a:r>
          </a:p>
        </p:txBody>
      </p:sp>
    </p:spTree>
    <p:extLst>
      <p:ext uri="{BB962C8B-B14F-4D97-AF65-F5344CB8AC3E}">
        <p14:creationId xmlns:p14="http://schemas.microsoft.com/office/powerpoint/2010/main" val="1398384051"/>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A0B543A-62AC-4C75-A7A6-091CF5541AC0}"/>
              </a:ext>
            </a:extLst>
          </p:cNvPr>
          <p:cNvSpPr>
            <a:spLocks noGrp="1"/>
          </p:cNvSpPr>
          <p:nvPr>
            <p:ph sz="quarter" idx="12"/>
          </p:nvPr>
        </p:nvSpPr>
        <p:spPr/>
        <p:txBody>
          <a:bodyPr>
            <a:normAutofit fontScale="77500" lnSpcReduction="20000"/>
          </a:bodyPr>
          <a:lstStyle/>
          <a:p>
            <a:r>
              <a:rPr lang="en-IN" dirty="0"/>
              <a:t>toBeDisabled</a:t>
            </a:r>
          </a:p>
          <a:p>
            <a:r>
              <a:rPr lang="en-IN" dirty="0" err="1"/>
              <a:t>toBeEnabled</a:t>
            </a:r>
            <a:endParaRPr lang="en-IN" dirty="0"/>
          </a:p>
          <a:p>
            <a:r>
              <a:rPr lang="en-IN" dirty="0" err="1"/>
              <a:t>toBeEmpty</a:t>
            </a:r>
            <a:endParaRPr lang="en-IN" dirty="0"/>
          </a:p>
          <a:p>
            <a:r>
              <a:rPr lang="en-IN" dirty="0" err="1"/>
              <a:t>toBeEmptyDOMElement</a:t>
            </a:r>
            <a:endParaRPr lang="en-IN" dirty="0"/>
          </a:p>
          <a:p>
            <a:r>
              <a:rPr lang="en-IN" dirty="0" err="1"/>
              <a:t>toBeInTheDocument</a:t>
            </a:r>
            <a:endParaRPr lang="en-IN" dirty="0"/>
          </a:p>
          <a:p>
            <a:r>
              <a:rPr lang="en-IN" dirty="0" err="1"/>
              <a:t>toBeInvalid</a:t>
            </a:r>
            <a:endParaRPr lang="en-IN" dirty="0"/>
          </a:p>
          <a:p>
            <a:r>
              <a:rPr lang="en-IN" dirty="0" err="1"/>
              <a:t>toBeRequired</a:t>
            </a:r>
            <a:endParaRPr lang="en-IN" dirty="0"/>
          </a:p>
          <a:p>
            <a:r>
              <a:rPr lang="en-IN" dirty="0" err="1"/>
              <a:t>toBeValid</a:t>
            </a:r>
            <a:endParaRPr lang="en-IN" dirty="0"/>
          </a:p>
          <a:p>
            <a:r>
              <a:rPr lang="en-IN" dirty="0" err="1"/>
              <a:t>toBeVisible</a:t>
            </a:r>
            <a:endParaRPr lang="en-IN" dirty="0"/>
          </a:p>
          <a:p>
            <a:r>
              <a:rPr lang="en-IN" dirty="0" err="1"/>
              <a:t>toContainElement</a:t>
            </a:r>
            <a:endParaRPr lang="en-IN" dirty="0"/>
          </a:p>
          <a:p>
            <a:r>
              <a:rPr lang="en-IN" dirty="0" err="1"/>
              <a:t>toContainHTML</a:t>
            </a:r>
            <a:endParaRPr lang="en-IN" dirty="0"/>
          </a:p>
          <a:p>
            <a:r>
              <a:rPr lang="en-IN" dirty="0" err="1"/>
              <a:t>toHaveAttribute</a:t>
            </a:r>
            <a:endParaRPr lang="en-IN" dirty="0"/>
          </a:p>
          <a:p>
            <a:endParaRPr lang="en-IN" dirty="0"/>
          </a:p>
        </p:txBody>
      </p:sp>
      <p:sp>
        <p:nvSpPr>
          <p:cNvPr id="3" name="Title 2">
            <a:extLst>
              <a:ext uri="{FF2B5EF4-FFF2-40B4-BE49-F238E27FC236}">
                <a16:creationId xmlns:a16="http://schemas.microsoft.com/office/drawing/2014/main" id="{7DFC583E-3861-471F-8C1C-87AB6E669885}"/>
              </a:ext>
            </a:extLst>
          </p:cNvPr>
          <p:cNvSpPr>
            <a:spLocks noGrp="1"/>
          </p:cNvSpPr>
          <p:nvPr>
            <p:ph type="title"/>
          </p:nvPr>
        </p:nvSpPr>
        <p:spPr/>
        <p:txBody>
          <a:bodyPr/>
          <a:lstStyle/>
          <a:p>
            <a:r>
              <a:rPr lang="en-IN" dirty="0"/>
              <a:t>Assertive Elements</a:t>
            </a:r>
          </a:p>
        </p:txBody>
      </p:sp>
    </p:spTree>
    <p:extLst>
      <p:ext uri="{BB962C8B-B14F-4D97-AF65-F5344CB8AC3E}">
        <p14:creationId xmlns:p14="http://schemas.microsoft.com/office/powerpoint/2010/main" val="40639649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The biggest advantage of using components is that you can change any component at any point in time without affecting the rest of the applications.</a:t>
            </a:r>
          </a:p>
          <a:p>
            <a:r>
              <a:rPr lang="en-US" dirty="0"/>
              <a:t>This feature is most effective when implemented with larger and real-time applications where data changes frequently. </a:t>
            </a:r>
          </a:p>
          <a:p>
            <a:r>
              <a:rPr lang="en-US" dirty="0"/>
              <a:t>Each time any data is added or updated, ReactJS automatically updates the specific component whose state has </a:t>
            </a:r>
            <a:r>
              <a:rPr lang="en-US" i="1" dirty="0"/>
              <a:t>actually</a:t>
            </a:r>
            <a:r>
              <a:rPr lang="en-US" dirty="0"/>
              <a:t> changed. </a:t>
            </a:r>
          </a:p>
          <a:p>
            <a:r>
              <a:rPr lang="en-US" dirty="0"/>
              <a:t>This saves the browser from the task of reloading the whole application to reflect the changes.</a:t>
            </a:r>
            <a:endParaRPr lang="en-IN" dirty="0"/>
          </a:p>
        </p:txBody>
      </p:sp>
      <p:sp>
        <p:nvSpPr>
          <p:cNvPr id="3" name="Title 2"/>
          <p:cNvSpPr>
            <a:spLocks noGrp="1"/>
          </p:cNvSpPr>
          <p:nvPr>
            <p:ph type="title"/>
          </p:nvPr>
        </p:nvSpPr>
        <p:spPr/>
        <p:txBody>
          <a:bodyPr/>
          <a:lstStyle/>
          <a:p>
            <a:r>
              <a:rPr lang="en-IN" dirty="0"/>
              <a:t>Why React</a:t>
            </a:r>
          </a:p>
        </p:txBody>
      </p:sp>
    </p:spTree>
    <p:extLst>
      <p:ext uri="{BB962C8B-B14F-4D97-AF65-F5344CB8AC3E}">
        <p14:creationId xmlns:p14="http://schemas.microsoft.com/office/powerpoint/2010/main" val="1433389635"/>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A0B543A-62AC-4C75-A7A6-091CF5541AC0}"/>
              </a:ext>
            </a:extLst>
          </p:cNvPr>
          <p:cNvSpPr>
            <a:spLocks noGrp="1"/>
          </p:cNvSpPr>
          <p:nvPr>
            <p:ph sz="quarter" idx="12"/>
          </p:nvPr>
        </p:nvSpPr>
        <p:spPr/>
        <p:txBody>
          <a:bodyPr>
            <a:normAutofit fontScale="92500" lnSpcReduction="10000"/>
          </a:bodyPr>
          <a:lstStyle/>
          <a:p>
            <a:r>
              <a:rPr lang="en-IN" dirty="0" err="1"/>
              <a:t>toHaveClass</a:t>
            </a:r>
            <a:endParaRPr lang="en-IN" dirty="0"/>
          </a:p>
          <a:p>
            <a:r>
              <a:rPr lang="en-IN" dirty="0" err="1"/>
              <a:t>toHaveFocus</a:t>
            </a:r>
            <a:endParaRPr lang="en-IN" dirty="0"/>
          </a:p>
          <a:p>
            <a:r>
              <a:rPr lang="en-IN" dirty="0" err="1"/>
              <a:t>toHaveFormValues</a:t>
            </a:r>
            <a:endParaRPr lang="en-IN" dirty="0"/>
          </a:p>
          <a:p>
            <a:r>
              <a:rPr lang="en-IN" dirty="0" err="1"/>
              <a:t>toHaveStyle</a:t>
            </a:r>
            <a:endParaRPr lang="en-IN" dirty="0"/>
          </a:p>
          <a:p>
            <a:r>
              <a:rPr lang="en-IN" dirty="0" err="1"/>
              <a:t>toHaveTextContent</a:t>
            </a:r>
            <a:endParaRPr lang="en-IN" dirty="0"/>
          </a:p>
          <a:p>
            <a:r>
              <a:rPr lang="en-IN" dirty="0" err="1"/>
              <a:t>toHaveValue</a:t>
            </a:r>
            <a:endParaRPr lang="en-IN" dirty="0"/>
          </a:p>
          <a:p>
            <a:r>
              <a:rPr lang="en-IN" dirty="0" err="1"/>
              <a:t>toHaveDisplayValue</a:t>
            </a:r>
            <a:endParaRPr lang="en-IN" dirty="0"/>
          </a:p>
          <a:p>
            <a:r>
              <a:rPr lang="en-IN" dirty="0" err="1"/>
              <a:t>toBeChecked</a:t>
            </a:r>
            <a:endParaRPr lang="en-IN" dirty="0"/>
          </a:p>
          <a:p>
            <a:r>
              <a:rPr lang="en-IN" dirty="0" err="1"/>
              <a:t>toBePartiallyChecked</a:t>
            </a:r>
            <a:endParaRPr lang="en-IN" dirty="0"/>
          </a:p>
          <a:p>
            <a:r>
              <a:rPr lang="en-IN" dirty="0" err="1"/>
              <a:t>toHaveDescription</a:t>
            </a:r>
            <a:endParaRPr lang="en-IN" dirty="0"/>
          </a:p>
        </p:txBody>
      </p:sp>
      <p:sp>
        <p:nvSpPr>
          <p:cNvPr id="3" name="Title 2">
            <a:extLst>
              <a:ext uri="{FF2B5EF4-FFF2-40B4-BE49-F238E27FC236}">
                <a16:creationId xmlns:a16="http://schemas.microsoft.com/office/drawing/2014/main" id="{7DFC583E-3861-471F-8C1C-87AB6E669885}"/>
              </a:ext>
            </a:extLst>
          </p:cNvPr>
          <p:cNvSpPr>
            <a:spLocks noGrp="1"/>
          </p:cNvSpPr>
          <p:nvPr>
            <p:ph type="title"/>
          </p:nvPr>
        </p:nvSpPr>
        <p:spPr/>
        <p:txBody>
          <a:bodyPr/>
          <a:lstStyle/>
          <a:p>
            <a:r>
              <a:rPr lang="en-IN" dirty="0"/>
              <a:t>Assertive Elements</a:t>
            </a:r>
          </a:p>
        </p:txBody>
      </p:sp>
    </p:spTree>
    <p:extLst>
      <p:ext uri="{BB962C8B-B14F-4D97-AF65-F5344CB8AC3E}">
        <p14:creationId xmlns:p14="http://schemas.microsoft.com/office/powerpoint/2010/main" val="1521929617"/>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7B508ED-D507-4B08-A70A-88374677EDA6}"/>
              </a:ext>
            </a:extLst>
          </p:cNvPr>
          <p:cNvSpPr>
            <a:spLocks noGrp="1"/>
          </p:cNvSpPr>
          <p:nvPr>
            <p:ph sz="quarter" idx="12"/>
          </p:nvPr>
        </p:nvSpPr>
        <p:spPr>
          <a:xfrm>
            <a:off x="457201" y="1381125"/>
            <a:ext cx="8228012" cy="1057275"/>
          </a:xfrm>
        </p:spPr>
        <p:txBody>
          <a:bodyPr/>
          <a:lstStyle/>
          <a:p>
            <a:r>
              <a:rPr lang="en-US" dirty="0" err="1"/>
              <a:t>npm</a:t>
            </a:r>
            <a:r>
              <a:rPr lang="en-US" dirty="0"/>
              <a:t> run test -- --coverage --</a:t>
            </a:r>
            <a:r>
              <a:rPr lang="en-US" dirty="0" err="1"/>
              <a:t>watchAll</a:t>
            </a:r>
            <a:r>
              <a:rPr lang="en-US" dirty="0"/>
              <a:t>=false</a:t>
            </a:r>
            <a:endParaRPr lang="en-IN" dirty="0"/>
          </a:p>
        </p:txBody>
      </p:sp>
      <p:sp>
        <p:nvSpPr>
          <p:cNvPr id="3" name="Title 2">
            <a:extLst>
              <a:ext uri="{FF2B5EF4-FFF2-40B4-BE49-F238E27FC236}">
                <a16:creationId xmlns:a16="http://schemas.microsoft.com/office/drawing/2014/main" id="{3B3CE6CB-B423-4CCD-BCB9-F3BBA63344F4}"/>
              </a:ext>
            </a:extLst>
          </p:cNvPr>
          <p:cNvSpPr>
            <a:spLocks noGrp="1"/>
          </p:cNvSpPr>
          <p:nvPr>
            <p:ph type="title"/>
          </p:nvPr>
        </p:nvSpPr>
        <p:spPr/>
        <p:txBody>
          <a:bodyPr/>
          <a:lstStyle/>
          <a:p>
            <a:r>
              <a:rPr lang="en-IN" dirty="0"/>
              <a:t>React Coverage Report</a:t>
            </a:r>
          </a:p>
        </p:txBody>
      </p:sp>
      <p:pic>
        <p:nvPicPr>
          <p:cNvPr id="5" name="Picture 4">
            <a:extLst>
              <a:ext uri="{FF2B5EF4-FFF2-40B4-BE49-F238E27FC236}">
                <a16:creationId xmlns:a16="http://schemas.microsoft.com/office/drawing/2014/main" id="{FC33F286-C532-4D45-8839-D729422602CE}"/>
              </a:ext>
            </a:extLst>
          </p:cNvPr>
          <p:cNvPicPr>
            <a:picLocks noChangeAspect="1"/>
          </p:cNvPicPr>
          <p:nvPr/>
        </p:nvPicPr>
        <p:blipFill rotWithShape="1">
          <a:blip r:embed="rId2"/>
          <a:srcRect t="4075" b="36666"/>
          <a:stretch/>
        </p:blipFill>
        <p:spPr>
          <a:xfrm>
            <a:off x="0" y="2286000"/>
            <a:ext cx="9144000" cy="3048000"/>
          </a:xfrm>
          <a:prstGeom prst="rect">
            <a:avLst/>
          </a:prstGeom>
        </p:spPr>
      </p:pic>
    </p:spTree>
    <p:extLst>
      <p:ext uri="{BB962C8B-B14F-4D97-AF65-F5344CB8AC3E}">
        <p14:creationId xmlns:p14="http://schemas.microsoft.com/office/powerpoint/2010/main" val="3892733747"/>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Parcel Bundler</a:t>
            </a:r>
          </a:p>
        </p:txBody>
      </p:sp>
      <p:pic>
        <p:nvPicPr>
          <p:cNvPr id="2050" name="Picture 2" descr="https://scotch-res.cloudinary.com/image/upload/dpr_1,w_650,q_auto:good,f_auto/media/53535/D1WWysDTSla2dBxAstxz_Screen%20Shot%202018-01-28%20at%2012.22.56%20PM.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1" y="2209800"/>
            <a:ext cx="8610600" cy="3505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1688067"/>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92500" lnSpcReduction="10000"/>
          </a:bodyPr>
          <a:lstStyle/>
          <a:p>
            <a:r>
              <a:rPr lang="en-IN" dirty="0"/>
              <a:t>Assets Bundling - Parcel has out of the box support for JS, CSS, HTML, file assets.</a:t>
            </a:r>
          </a:p>
          <a:p>
            <a:r>
              <a:rPr lang="en-IN" dirty="0"/>
              <a:t>Automatic transforms - All your code are automatically transformed using Babel, </a:t>
            </a:r>
            <a:r>
              <a:rPr lang="en-IN" dirty="0" err="1"/>
              <a:t>PostCSS</a:t>
            </a:r>
            <a:r>
              <a:rPr lang="en-IN" dirty="0"/>
              <a:t>, and </a:t>
            </a:r>
            <a:r>
              <a:rPr lang="en-IN" dirty="0" err="1"/>
              <a:t>PostHTML</a:t>
            </a:r>
            <a:r>
              <a:rPr lang="en-IN" dirty="0"/>
              <a:t>.</a:t>
            </a:r>
          </a:p>
          <a:p>
            <a:r>
              <a:rPr lang="en-IN" dirty="0"/>
              <a:t>Code Splitting - Parcel allows you to split your output bundle by using the dynamic import() syntax.</a:t>
            </a:r>
          </a:p>
          <a:p>
            <a:r>
              <a:rPr lang="en-US" dirty="0"/>
              <a:t>Hot module replacement (HMR) - Parcel automatically updates modules in the browser as you make changes during development, no configuration needed.</a:t>
            </a:r>
          </a:p>
          <a:p>
            <a:r>
              <a:rPr lang="en-US" dirty="0"/>
              <a:t>Error Logging - Parcel prints syntax highlighted code frames when it encounters errors to help you pinpoint the problem.</a:t>
            </a:r>
            <a:endParaRPr lang="en-IN" dirty="0"/>
          </a:p>
        </p:txBody>
      </p:sp>
      <p:sp>
        <p:nvSpPr>
          <p:cNvPr id="3" name="Title 2"/>
          <p:cNvSpPr>
            <a:spLocks noGrp="1"/>
          </p:cNvSpPr>
          <p:nvPr>
            <p:ph type="title"/>
          </p:nvPr>
        </p:nvSpPr>
        <p:spPr/>
        <p:txBody>
          <a:bodyPr/>
          <a:lstStyle/>
          <a:p>
            <a:r>
              <a:rPr lang="en-IN" dirty="0"/>
              <a:t>Parcel Bundler</a:t>
            </a:r>
          </a:p>
        </p:txBody>
      </p:sp>
    </p:spTree>
    <p:extLst>
      <p:ext uri="{BB962C8B-B14F-4D97-AF65-F5344CB8AC3E}">
        <p14:creationId xmlns:p14="http://schemas.microsoft.com/office/powerpoint/2010/main" val="1621256380"/>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IN" dirty="0" err="1"/>
              <a:t>mkdir</a:t>
            </a:r>
            <a:r>
              <a:rPr lang="en-IN" dirty="0"/>
              <a:t> react-parcel</a:t>
            </a:r>
          </a:p>
          <a:p>
            <a:r>
              <a:rPr lang="en-IN" dirty="0"/>
              <a:t>cd react-parcel</a:t>
            </a:r>
          </a:p>
          <a:p>
            <a:r>
              <a:rPr lang="en-IN" dirty="0"/>
              <a:t>npm </a:t>
            </a:r>
            <a:r>
              <a:rPr lang="en-IN" dirty="0" err="1"/>
              <a:t>init</a:t>
            </a:r>
            <a:r>
              <a:rPr lang="en-IN" dirty="0"/>
              <a:t> -y</a:t>
            </a:r>
          </a:p>
          <a:p>
            <a:r>
              <a:rPr lang="en-IN" dirty="0"/>
              <a:t>npm </a:t>
            </a:r>
            <a:r>
              <a:rPr lang="en-IN" dirty="0" err="1"/>
              <a:t>i</a:t>
            </a:r>
            <a:r>
              <a:rPr lang="en-IN" dirty="0"/>
              <a:t> --save-dev parcel-bundler</a:t>
            </a:r>
          </a:p>
          <a:p>
            <a:r>
              <a:rPr lang="en-IN" dirty="0"/>
              <a:t>npm </a:t>
            </a:r>
            <a:r>
              <a:rPr lang="en-IN" dirty="0" err="1"/>
              <a:t>i</a:t>
            </a:r>
            <a:r>
              <a:rPr lang="en-IN" dirty="0"/>
              <a:t> --save react react-</a:t>
            </a:r>
            <a:r>
              <a:rPr lang="en-IN" dirty="0" err="1"/>
              <a:t>dom</a:t>
            </a:r>
            <a:endParaRPr lang="en-IN" dirty="0"/>
          </a:p>
        </p:txBody>
      </p:sp>
      <p:sp>
        <p:nvSpPr>
          <p:cNvPr id="3" name="Title 2"/>
          <p:cNvSpPr>
            <a:spLocks noGrp="1"/>
          </p:cNvSpPr>
          <p:nvPr>
            <p:ph type="title"/>
          </p:nvPr>
        </p:nvSpPr>
        <p:spPr/>
        <p:txBody>
          <a:bodyPr/>
          <a:lstStyle/>
          <a:p>
            <a:r>
              <a:rPr lang="en-IN" dirty="0"/>
              <a:t>Parcel Bundler</a:t>
            </a:r>
          </a:p>
        </p:txBody>
      </p:sp>
    </p:spTree>
    <p:extLst>
      <p:ext uri="{BB962C8B-B14F-4D97-AF65-F5344CB8AC3E}">
        <p14:creationId xmlns:p14="http://schemas.microsoft.com/office/powerpoint/2010/main" val="769184395"/>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Parcel Bundler</a:t>
            </a:r>
          </a:p>
        </p:txBody>
      </p:sp>
      <p:pic>
        <p:nvPicPr>
          <p:cNvPr id="3074" name="Picture 2" descr="https://cdn-images-1.medium.com/max/1000/0*K-kwH5kKjU500IoQ.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000" y="2057400"/>
            <a:ext cx="4264817" cy="4800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1774831"/>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IN" dirty="0"/>
              <a:t>npm install </a:t>
            </a:r>
            <a:r>
              <a:rPr lang="en-IN" dirty="0" err="1"/>
              <a:t>nightwatch</a:t>
            </a:r>
            <a:endParaRPr lang="en-IN" dirty="0"/>
          </a:p>
          <a:p>
            <a:r>
              <a:rPr lang="en-IN" dirty="0"/>
              <a:t>npm install </a:t>
            </a:r>
            <a:r>
              <a:rPr lang="en-IN" dirty="0" err="1"/>
              <a:t>chromedriver</a:t>
            </a:r>
            <a:r>
              <a:rPr lang="en-IN" dirty="0"/>
              <a:t> --save-dev</a:t>
            </a:r>
          </a:p>
          <a:p>
            <a:r>
              <a:rPr lang="en-IN" dirty="0"/>
              <a:t>npm install </a:t>
            </a:r>
            <a:r>
              <a:rPr lang="en-IN" dirty="0" err="1"/>
              <a:t>geckodriver</a:t>
            </a:r>
            <a:r>
              <a:rPr lang="en-IN" dirty="0"/>
              <a:t> --save-dev</a:t>
            </a:r>
          </a:p>
          <a:p>
            <a:r>
              <a:rPr lang="en-IN" dirty="0"/>
              <a:t>Keep web driver in current folder</a:t>
            </a:r>
          </a:p>
        </p:txBody>
      </p:sp>
      <p:sp>
        <p:nvSpPr>
          <p:cNvPr id="3" name="Title 2"/>
          <p:cNvSpPr>
            <a:spLocks noGrp="1"/>
          </p:cNvSpPr>
          <p:nvPr>
            <p:ph type="title"/>
          </p:nvPr>
        </p:nvSpPr>
        <p:spPr/>
        <p:txBody>
          <a:bodyPr/>
          <a:lstStyle/>
          <a:p>
            <a:r>
              <a:rPr lang="en-IN" dirty="0"/>
              <a:t>E2e testing</a:t>
            </a:r>
          </a:p>
        </p:txBody>
      </p:sp>
    </p:spTree>
    <p:extLst>
      <p:ext uri="{BB962C8B-B14F-4D97-AF65-F5344CB8AC3E}">
        <p14:creationId xmlns:p14="http://schemas.microsoft.com/office/powerpoint/2010/main" val="3341978761"/>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React Production Deployment</a:t>
            </a:r>
          </a:p>
        </p:txBody>
      </p:sp>
      <p:pic>
        <p:nvPicPr>
          <p:cNvPr id="4" name="Picture 3"/>
          <p:cNvPicPr>
            <a:picLocks noChangeAspect="1"/>
          </p:cNvPicPr>
          <p:nvPr/>
        </p:nvPicPr>
        <p:blipFill>
          <a:blip r:embed="rId2"/>
          <a:stretch>
            <a:fillRect/>
          </a:stretch>
        </p:blipFill>
        <p:spPr>
          <a:xfrm>
            <a:off x="-37381" y="1295400"/>
            <a:ext cx="9144000" cy="5143500"/>
          </a:xfrm>
          <a:prstGeom prst="rect">
            <a:avLst/>
          </a:prstGeom>
        </p:spPr>
      </p:pic>
    </p:spTree>
    <p:extLst>
      <p:ext uri="{BB962C8B-B14F-4D97-AF65-F5344CB8AC3E}">
        <p14:creationId xmlns:p14="http://schemas.microsoft.com/office/powerpoint/2010/main" val="3140628533"/>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React Production Deployment</a:t>
            </a:r>
          </a:p>
        </p:txBody>
      </p:sp>
      <p:pic>
        <p:nvPicPr>
          <p:cNvPr id="2" name="Picture 1"/>
          <p:cNvPicPr>
            <a:picLocks noChangeAspect="1"/>
          </p:cNvPicPr>
          <p:nvPr/>
        </p:nvPicPr>
        <p:blipFill>
          <a:blip r:embed="rId2"/>
          <a:stretch>
            <a:fillRect/>
          </a:stretch>
        </p:blipFill>
        <p:spPr>
          <a:xfrm>
            <a:off x="-76200" y="1367287"/>
            <a:ext cx="9144000" cy="5143500"/>
          </a:xfrm>
          <a:prstGeom prst="rect">
            <a:avLst/>
          </a:prstGeom>
        </p:spPr>
      </p:pic>
    </p:spTree>
    <p:extLst>
      <p:ext uri="{BB962C8B-B14F-4D97-AF65-F5344CB8AC3E}">
        <p14:creationId xmlns:p14="http://schemas.microsoft.com/office/powerpoint/2010/main" val="1841582402"/>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React Production Deployment</a:t>
            </a:r>
          </a:p>
        </p:txBody>
      </p:sp>
      <p:pic>
        <p:nvPicPr>
          <p:cNvPr id="5" name="Picture 4">
            <a:extLst>
              <a:ext uri="{FF2B5EF4-FFF2-40B4-BE49-F238E27FC236}">
                <a16:creationId xmlns:a16="http://schemas.microsoft.com/office/drawing/2014/main" id="{634F384A-B459-4EB7-ACB9-6BF19B0D9102}"/>
              </a:ext>
            </a:extLst>
          </p:cNvPr>
          <p:cNvPicPr>
            <a:picLocks noChangeAspect="1"/>
          </p:cNvPicPr>
          <p:nvPr/>
        </p:nvPicPr>
        <p:blipFill>
          <a:blip r:embed="rId2"/>
          <a:stretch>
            <a:fillRect/>
          </a:stretch>
        </p:blipFill>
        <p:spPr>
          <a:xfrm>
            <a:off x="152400" y="1371600"/>
            <a:ext cx="9144000" cy="5143500"/>
          </a:xfrm>
          <a:prstGeom prst="rect">
            <a:avLst/>
          </a:prstGeom>
        </p:spPr>
      </p:pic>
      <p:cxnSp>
        <p:nvCxnSpPr>
          <p:cNvPr id="7" name="Straight Connector 6">
            <a:extLst>
              <a:ext uri="{FF2B5EF4-FFF2-40B4-BE49-F238E27FC236}">
                <a16:creationId xmlns:a16="http://schemas.microsoft.com/office/drawing/2014/main" id="{21A40C0E-DF0C-44B2-9669-0C6601D793D7}"/>
              </a:ext>
            </a:extLst>
          </p:cNvPr>
          <p:cNvCxnSpPr/>
          <p:nvPr/>
        </p:nvCxnSpPr>
        <p:spPr>
          <a:xfrm>
            <a:off x="4419600" y="762000"/>
            <a:ext cx="1676400" cy="236220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051947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Garbled communications lines between citizen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1143000"/>
            <a:ext cx="6858000" cy="529582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FFA66196-4C7C-7E23-29DB-9B38F24A054C}"/>
              </a:ext>
            </a:extLst>
          </p:cNvPr>
          <p:cNvSpPr>
            <a:spLocks noGrp="1"/>
          </p:cNvSpPr>
          <p:nvPr>
            <p:ph type="title"/>
          </p:nvPr>
        </p:nvSpPr>
        <p:spPr/>
        <p:txBody>
          <a:bodyPr/>
          <a:lstStyle/>
          <a:p>
            <a:r>
              <a:rPr lang="en-IN" dirty="0"/>
              <a:t>Why Redux</a:t>
            </a:r>
          </a:p>
        </p:txBody>
      </p:sp>
    </p:spTree>
    <p:extLst>
      <p:ext uri="{BB962C8B-B14F-4D97-AF65-F5344CB8AC3E}">
        <p14:creationId xmlns:p14="http://schemas.microsoft.com/office/powerpoint/2010/main" val="3231403200"/>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React Production Deployment</a:t>
            </a:r>
          </a:p>
        </p:txBody>
      </p:sp>
      <p:pic>
        <p:nvPicPr>
          <p:cNvPr id="4" name="Picture 3"/>
          <p:cNvPicPr>
            <a:picLocks noChangeAspect="1"/>
          </p:cNvPicPr>
          <p:nvPr/>
        </p:nvPicPr>
        <p:blipFill>
          <a:blip r:embed="rId2"/>
          <a:stretch>
            <a:fillRect/>
          </a:stretch>
        </p:blipFill>
        <p:spPr>
          <a:xfrm>
            <a:off x="0" y="1600200"/>
            <a:ext cx="9144000" cy="5143500"/>
          </a:xfrm>
          <a:prstGeom prst="rect">
            <a:avLst/>
          </a:prstGeom>
        </p:spPr>
      </p:pic>
      <p:sp>
        <p:nvSpPr>
          <p:cNvPr id="5" name="TextBox 4"/>
          <p:cNvSpPr txBox="1"/>
          <p:nvPr/>
        </p:nvSpPr>
        <p:spPr>
          <a:xfrm>
            <a:off x="2286000" y="1219200"/>
            <a:ext cx="4267200" cy="461665"/>
          </a:xfrm>
          <a:prstGeom prst="rect">
            <a:avLst/>
          </a:prstGeom>
          <a:noFill/>
        </p:spPr>
        <p:txBody>
          <a:bodyPr wrap="square" rtlCol="0">
            <a:spAutoFit/>
          </a:bodyPr>
          <a:lstStyle/>
          <a:p>
            <a:r>
              <a:rPr lang="en-IN" sz="2400" b="1" dirty="0">
                <a:solidFill>
                  <a:srgbClr val="FF0000"/>
                </a:solidFill>
              </a:rPr>
              <a:t>Yarn global add serve</a:t>
            </a:r>
          </a:p>
        </p:txBody>
      </p:sp>
    </p:spTree>
    <p:extLst>
      <p:ext uri="{BB962C8B-B14F-4D97-AF65-F5344CB8AC3E}">
        <p14:creationId xmlns:p14="http://schemas.microsoft.com/office/powerpoint/2010/main" val="1777718378"/>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875" y="1143000"/>
            <a:ext cx="9144000" cy="5143500"/>
          </a:xfrm>
          <a:prstGeom prst="rect">
            <a:avLst/>
          </a:prstGeom>
        </p:spPr>
      </p:pic>
    </p:spTree>
    <p:extLst>
      <p:ext uri="{BB962C8B-B14F-4D97-AF65-F5344CB8AC3E}">
        <p14:creationId xmlns:p14="http://schemas.microsoft.com/office/powerpoint/2010/main" val="2917528418"/>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IN" b="1" dirty="0"/>
              <a:t>Using Immutable Data Structures</a:t>
            </a:r>
          </a:p>
          <a:p>
            <a:r>
              <a:rPr lang="en-IN" b="1" dirty="0"/>
              <a:t>Function/Stateless Components and </a:t>
            </a:r>
            <a:r>
              <a:rPr lang="en-IN" b="1" dirty="0" err="1"/>
              <a:t>React.PureComponent</a:t>
            </a:r>
            <a:endParaRPr lang="en-IN" b="1" dirty="0"/>
          </a:p>
          <a:p>
            <a:r>
              <a:rPr lang="en-IN" b="1" dirty="0"/>
              <a:t>Multiple Chunk Files</a:t>
            </a:r>
          </a:p>
          <a:p>
            <a:r>
              <a:rPr lang="en-US" b="1" dirty="0"/>
              <a:t>Using Production Mode Flag in </a:t>
            </a:r>
            <a:r>
              <a:rPr lang="en-US" b="1" dirty="0" err="1"/>
              <a:t>Webpack</a:t>
            </a:r>
            <a:endParaRPr lang="en-US" b="1" dirty="0"/>
          </a:p>
          <a:p>
            <a:r>
              <a:rPr lang="en-IN" b="1" dirty="0"/>
              <a:t>Dependency optimization</a:t>
            </a:r>
          </a:p>
          <a:p>
            <a:r>
              <a:rPr lang="en-US" dirty="0"/>
              <a:t>Use </a:t>
            </a:r>
            <a:r>
              <a:rPr lang="en-US" dirty="0" err="1"/>
              <a:t>React.Fragments</a:t>
            </a:r>
            <a:r>
              <a:rPr lang="en-US" dirty="0"/>
              <a:t> to Avoid Additional HTML Element Wrappers</a:t>
            </a:r>
            <a:endParaRPr lang="en-IN" dirty="0"/>
          </a:p>
          <a:p>
            <a:endParaRPr lang="en-IN" dirty="0"/>
          </a:p>
        </p:txBody>
      </p:sp>
      <p:sp>
        <p:nvSpPr>
          <p:cNvPr id="3" name="Title 2"/>
          <p:cNvSpPr>
            <a:spLocks noGrp="1"/>
          </p:cNvSpPr>
          <p:nvPr>
            <p:ph type="title"/>
          </p:nvPr>
        </p:nvSpPr>
        <p:spPr/>
        <p:txBody>
          <a:bodyPr/>
          <a:lstStyle/>
          <a:p>
            <a:r>
              <a:rPr lang="en-IN" dirty="0"/>
              <a:t>React Optimization</a:t>
            </a:r>
          </a:p>
        </p:txBody>
      </p:sp>
    </p:spTree>
    <p:extLst>
      <p:ext uri="{BB962C8B-B14F-4D97-AF65-F5344CB8AC3E}">
        <p14:creationId xmlns:p14="http://schemas.microsoft.com/office/powerpoint/2010/main" val="4099925940"/>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b="1" dirty="0"/>
              <a:t>Avoid Inline Function Definition in the Render Function.</a:t>
            </a:r>
          </a:p>
          <a:p>
            <a:r>
              <a:rPr lang="en-US" dirty="0"/>
              <a:t>Throttling and </a:t>
            </a:r>
            <a:r>
              <a:rPr lang="en-US" dirty="0" err="1"/>
              <a:t>Debouncing</a:t>
            </a:r>
            <a:r>
              <a:rPr lang="en-US" dirty="0"/>
              <a:t> Event Action in JavaScript</a:t>
            </a:r>
          </a:p>
          <a:p>
            <a:r>
              <a:rPr lang="en-US" b="1" dirty="0"/>
              <a:t>Spreading props on DOM elements</a:t>
            </a:r>
          </a:p>
          <a:p>
            <a:r>
              <a:rPr lang="en-US" b="1" dirty="0"/>
              <a:t> CSS Animations Instead of JS Animations</a:t>
            </a:r>
          </a:p>
          <a:p>
            <a:endParaRPr lang="en-IN" dirty="0"/>
          </a:p>
        </p:txBody>
      </p:sp>
      <p:sp>
        <p:nvSpPr>
          <p:cNvPr id="3" name="Title 2"/>
          <p:cNvSpPr>
            <a:spLocks noGrp="1"/>
          </p:cNvSpPr>
          <p:nvPr>
            <p:ph type="title"/>
          </p:nvPr>
        </p:nvSpPr>
        <p:spPr/>
        <p:txBody>
          <a:bodyPr/>
          <a:lstStyle/>
          <a:p>
            <a:r>
              <a:rPr lang="en-IN" dirty="0"/>
              <a:t>React Optimization</a:t>
            </a:r>
          </a:p>
        </p:txBody>
      </p:sp>
    </p:spTree>
    <p:extLst>
      <p:ext uri="{BB962C8B-B14F-4D97-AF65-F5344CB8AC3E}">
        <p14:creationId xmlns:p14="http://schemas.microsoft.com/office/powerpoint/2010/main" val="900644346"/>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8AEE295-F6CC-4D9E-B828-7C6BB0E0E5F5}"/>
              </a:ext>
            </a:extLst>
          </p:cNvPr>
          <p:cNvSpPr>
            <a:spLocks noGrp="1"/>
          </p:cNvSpPr>
          <p:nvPr>
            <p:ph sz="quarter" idx="12"/>
          </p:nvPr>
        </p:nvSpPr>
        <p:spPr/>
        <p:txBody>
          <a:bodyPr/>
          <a:lstStyle/>
          <a:p>
            <a:r>
              <a:rPr lang="en-US" dirty="0"/>
              <a:t>MobX is a library that aims to make state management simple and scalable by transparently applying functional reactive programming (TFRP). </a:t>
            </a:r>
          </a:p>
          <a:p>
            <a:r>
              <a:rPr lang="en-US" dirty="0"/>
              <a:t>According to the readme, the approach of MobX is thus: “Anything that can be derived from the application state, should be derived Automatically.”</a:t>
            </a:r>
          </a:p>
          <a:p>
            <a:r>
              <a:rPr lang="en-US" dirty="0"/>
              <a:t>This includes the UI, data serialization, server communication, etc.</a:t>
            </a:r>
            <a:endParaRPr lang="en-IN" dirty="0"/>
          </a:p>
        </p:txBody>
      </p:sp>
      <p:sp>
        <p:nvSpPr>
          <p:cNvPr id="3" name="Title 2">
            <a:extLst>
              <a:ext uri="{FF2B5EF4-FFF2-40B4-BE49-F238E27FC236}">
                <a16:creationId xmlns:a16="http://schemas.microsoft.com/office/drawing/2014/main" id="{ECC52208-5955-4B19-85BB-E7091E83BD48}"/>
              </a:ext>
            </a:extLst>
          </p:cNvPr>
          <p:cNvSpPr>
            <a:spLocks noGrp="1"/>
          </p:cNvSpPr>
          <p:nvPr>
            <p:ph type="title"/>
          </p:nvPr>
        </p:nvSpPr>
        <p:spPr/>
        <p:txBody>
          <a:bodyPr/>
          <a:lstStyle/>
          <a:p>
            <a:r>
              <a:rPr lang="en-IN" dirty="0" err="1"/>
              <a:t>MobX</a:t>
            </a:r>
            <a:endParaRPr lang="en-IN" dirty="0"/>
          </a:p>
        </p:txBody>
      </p:sp>
    </p:spTree>
    <p:extLst>
      <p:ext uri="{BB962C8B-B14F-4D97-AF65-F5344CB8AC3E}">
        <p14:creationId xmlns:p14="http://schemas.microsoft.com/office/powerpoint/2010/main" val="800901541"/>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8AEE295-F6CC-4D9E-B828-7C6BB0E0E5F5}"/>
              </a:ext>
            </a:extLst>
          </p:cNvPr>
          <p:cNvSpPr>
            <a:spLocks noGrp="1"/>
          </p:cNvSpPr>
          <p:nvPr>
            <p:ph sz="quarter" idx="12"/>
          </p:nvPr>
        </p:nvSpPr>
        <p:spPr/>
        <p:txBody>
          <a:bodyPr>
            <a:normAutofit/>
          </a:bodyPr>
          <a:lstStyle/>
          <a:p>
            <a:r>
              <a:rPr lang="en-US" dirty="0"/>
              <a:t>In addition, some of the core principles of MobX include:</a:t>
            </a:r>
          </a:p>
          <a:p>
            <a:pPr lvl="1"/>
            <a:r>
              <a:rPr lang="en-US" dirty="0"/>
              <a:t>May have multiple stores to store the state of the application</a:t>
            </a:r>
          </a:p>
          <a:p>
            <a:pPr lvl="1"/>
            <a:r>
              <a:rPr lang="en-US" dirty="0"/>
              <a:t>The state of the entire application is stored in a single object tree</a:t>
            </a:r>
          </a:p>
          <a:p>
            <a:pPr lvl="1"/>
            <a:r>
              <a:rPr lang="en-US" dirty="0"/>
              <a:t>Action in any piece of code can change the state of the application</a:t>
            </a:r>
          </a:p>
          <a:p>
            <a:pPr lvl="1"/>
            <a:r>
              <a:rPr lang="en-US" dirty="0"/>
              <a:t>All derivations from the state are automatically and atomically updated when the state is changed</a:t>
            </a:r>
          </a:p>
        </p:txBody>
      </p:sp>
      <p:sp>
        <p:nvSpPr>
          <p:cNvPr id="3" name="Title 2">
            <a:extLst>
              <a:ext uri="{FF2B5EF4-FFF2-40B4-BE49-F238E27FC236}">
                <a16:creationId xmlns:a16="http://schemas.microsoft.com/office/drawing/2014/main" id="{ECC52208-5955-4B19-85BB-E7091E83BD48}"/>
              </a:ext>
            </a:extLst>
          </p:cNvPr>
          <p:cNvSpPr>
            <a:spLocks noGrp="1"/>
          </p:cNvSpPr>
          <p:nvPr>
            <p:ph type="title"/>
          </p:nvPr>
        </p:nvSpPr>
        <p:spPr/>
        <p:txBody>
          <a:bodyPr/>
          <a:lstStyle/>
          <a:p>
            <a:r>
              <a:rPr lang="en-IN" dirty="0" err="1"/>
              <a:t>MobX</a:t>
            </a:r>
            <a:endParaRPr lang="en-IN" dirty="0"/>
          </a:p>
        </p:txBody>
      </p:sp>
    </p:spTree>
    <p:extLst>
      <p:ext uri="{BB962C8B-B14F-4D97-AF65-F5344CB8AC3E}">
        <p14:creationId xmlns:p14="http://schemas.microsoft.com/office/powerpoint/2010/main" val="3121409571"/>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D432BF3-6B3C-4FBB-B856-D6A1CCEA77F5}"/>
              </a:ext>
            </a:extLst>
          </p:cNvPr>
          <p:cNvSpPr>
            <a:spLocks noGrp="1"/>
          </p:cNvSpPr>
          <p:nvPr>
            <p:ph type="title"/>
          </p:nvPr>
        </p:nvSpPr>
        <p:spPr/>
        <p:txBody>
          <a:bodyPr/>
          <a:lstStyle/>
          <a:p>
            <a:r>
              <a:rPr lang="en-IN" dirty="0"/>
              <a:t>MOB X Core Concepts</a:t>
            </a:r>
          </a:p>
        </p:txBody>
      </p:sp>
      <p:pic>
        <p:nvPicPr>
          <p:cNvPr id="2050" name="Picture 2" descr="ReactJS Global State Management Using Mobx">
            <a:extLst>
              <a:ext uri="{FF2B5EF4-FFF2-40B4-BE49-F238E27FC236}">
                <a16:creationId xmlns:a16="http://schemas.microsoft.com/office/drawing/2014/main" id="{FF349011-C6C5-4188-BECA-CED5CA434B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4893" y="2057400"/>
            <a:ext cx="8205261" cy="31521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6143549"/>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D432BF3-6B3C-4FBB-B856-D6A1CCEA77F5}"/>
              </a:ext>
            </a:extLst>
          </p:cNvPr>
          <p:cNvSpPr>
            <a:spLocks noGrp="1"/>
          </p:cNvSpPr>
          <p:nvPr>
            <p:ph type="title"/>
          </p:nvPr>
        </p:nvSpPr>
        <p:spPr/>
        <p:txBody>
          <a:bodyPr/>
          <a:lstStyle/>
          <a:p>
            <a:r>
              <a:rPr lang="en-IN" dirty="0"/>
              <a:t>MOB X Core Concepts</a:t>
            </a:r>
          </a:p>
        </p:txBody>
      </p:sp>
      <p:pic>
        <p:nvPicPr>
          <p:cNvPr id="3074" name="Picture 2" descr="ReactJS Global State Management Using Mobx">
            <a:extLst>
              <a:ext uri="{FF2B5EF4-FFF2-40B4-BE49-F238E27FC236}">
                <a16:creationId xmlns:a16="http://schemas.microsoft.com/office/drawing/2014/main" id="{C5481081-63EF-48A3-A7E7-DAC657F305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1775" y="1981200"/>
            <a:ext cx="8334375" cy="3952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7014996"/>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0E82AF7-913A-45F9-BE47-C4869DE92223}"/>
              </a:ext>
            </a:extLst>
          </p:cNvPr>
          <p:cNvSpPr>
            <a:spLocks noGrp="1"/>
          </p:cNvSpPr>
          <p:nvPr>
            <p:ph sz="quarter" idx="12"/>
          </p:nvPr>
        </p:nvSpPr>
        <p:spPr>
          <a:xfrm>
            <a:off x="457201" y="1381124"/>
            <a:ext cx="8228012" cy="5172075"/>
          </a:xfrm>
        </p:spPr>
        <p:txBody>
          <a:bodyPr>
            <a:normAutofit fontScale="92500" lnSpcReduction="10000"/>
          </a:bodyPr>
          <a:lstStyle/>
          <a:p>
            <a:r>
              <a:rPr lang="en-US" dirty="0"/>
              <a:t>@Observable</a:t>
            </a:r>
          </a:p>
          <a:p>
            <a:pPr lvl="1"/>
            <a:r>
              <a:rPr lang="en-US" dirty="0"/>
              <a:t> </a:t>
            </a:r>
            <a:r>
              <a:rPr lang="en-US" dirty="0" err="1"/>
              <a:t>Mobx</a:t>
            </a:r>
            <a:r>
              <a:rPr lang="en-US" dirty="0"/>
              <a:t> listens through observables to identify when the values is changed. It can array objects and with @Observable key words we can decorate the object.</a:t>
            </a:r>
          </a:p>
          <a:p>
            <a:r>
              <a:rPr lang="en-US" dirty="0"/>
              <a:t> @Action</a:t>
            </a:r>
          </a:p>
          <a:p>
            <a:pPr lvl="1"/>
            <a:r>
              <a:rPr lang="en-US" dirty="0"/>
              <a:t> Action is a method or function that is used to modify the state of a data. We can decorate with @Action keycard to declare as it is a Mob X Action method.</a:t>
            </a:r>
          </a:p>
          <a:p>
            <a:r>
              <a:rPr lang="en-US" dirty="0"/>
              <a:t> @Inject</a:t>
            </a:r>
          </a:p>
          <a:p>
            <a:pPr lvl="1"/>
            <a:r>
              <a:rPr lang="en-US" dirty="0"/>
              <a:t> To use any store value we have to inject the store using @inject.</a:t>
            </a:r>
          </a:p>
          <a:p>
            <a:r>
              <a:rPr lang="en-US" dirty="0"/>
              <a:t> @Observer</a:t>
            </a:r>
          </a:p>
          <a:p>
            <a:pPr lvl="1"/>
            <a:r>
              <a:rPr lang="en-US" dirty="0"/>
              <a:t> Any component that needs to update with state will need to be decorated with @observer.</a:t>
            </a:r>
          </a:p>
          <a:p>
            <a:pPr marL="0" indent="0">
              <a:buNone/>
            </a:pPr>
            <a:endParaRPr lang="en-IN" dirty="0"/>
          </a:p>
        </p:txBody>
      </p:sp>
      <p:sp>
        <p:nvSpPr>
          <p:cNvPr id="3" name="Title 2">
            <a:extLst>
              <a:ext uri="{FF2B5EF4-FFF2-40B4-BE49-F238E27FC236}">
                <a16:creationId xmlns:a16="http://schemas.microsoft.com/office/drawing/2014/main" id="{0D432BF3-6B3C-4FBB-B856-D6A1CCEA77F5}"/>
              </a:ext>
            </a:extLst>
          </p:cNvPr>
          <p:cNvSpPr>
            <a:spLocks noGrp="1"/>
          </p:cNvSpPr>
          <p:nvPr>
            <p:ph type="title"/>
          </p:nvPr>
        </p:nvSpPr>
        <p:spPr/>
        <p:txBody>
          <a:bodyPr/>
          <a:lstStyle/>
          <a:p>
            <a:r>
              <a:rPr lang="en-IN" dirty="0"/>
              <a:t>MOB X Core Concepts</a:t>
            </a:r>
          </a:p>
        </p:txBody>
      </p:sp>
    </p:spTree>
    <p:extLst>
      <p:ext uri="{BB962C8B-B14F-4D97-AF65-F5344CB8AC3E}">
        <p14:creationId xmlns:p14="http://schemas.microsoft.com/office/powerpoint/2010/main" val="1745123707"/>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37C07EA-779A-4EBC-897F-20C2C4EF0803}"/>
              </a:ext>
            </a:extLst>
          </p:cNvPr>
          <p:cNvSpPr>
            <a:spLocks noGrp="1"/>
          </p:cNvSpPr>
          <p:nvPr>
            <p:ph type="title"/>
          </p:nvPr>
        </p:nvSpPr>
        <p:spPr/>
        <p:txBody>
          <a:bodyPr/>
          <a:lstStyle/>
          <a:p>
            <a:r>
              <a:rPr lang="en-IN" dirty="0" err="1"/>
              <a:t>Mobx</a:t>
            </a:r>
            <a:endParaRPr lang="en-IN" dirty="0"/>
          </a:p>
        </p:txBody>
      </p:sp>
      <p:pic>
        <p:nvPicPr>
          <p:cNvPr id="1026" name="Picture 2">
            <a:extLst>
              <a:ext uri="{FF2B5EF4-FFF2-40B4-BE49-F238E27FC236}">
                <a16:creationId xmlns:a16="http://schemas.microsoft.com/office/drawing/2014/main" id="{2B8B4A99-611C-466E-9EB1-FDAE1768D6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1828800"/>
            <a:ext cx="6130505" cy="44780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1950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React</a:t>
            </a:r>
          </a:p>
        </p:txBody>
      </p:sp>
      <p:pic>
        <p:nvPicPr>
          <p:cNvPr id="6" name="Picture 5"/>
          <p:cNvPicPr>
            <a:picLocks noChangeAspect="1"/>
          </p:cNvPicPr>
          <p:nvPr/>
        </p:nvPicPr>
        <p:blipFill>
          <a:blip r:embed="rId2"/>
          <a:stretch>
            <a:fillRect/>
          </a:stretch>
        </p:blipFill>
        <p:spPr>
          <a:xfrm>
            <a:off x="0" y="1219200"/>
            <a:ext cx="9144000" cy="5143500"/>
          </a:xfrm>
          <a:prstGeom prst="rect">
            <a:avLst/>
          </a:prstGeom>
        </p:spPr>
      </p:pic>
    </p:spTree>
    <p:extLst>
      <p:ext uri="{BB962C8B-B14F-4D97-AF65-F5344CB8AC3E}">
        <p14:creationId xmlns:p14="http://schemas.microsoft.com/office/powerpoint/2010/main" val="42144305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The store notifying all citizens that a change has been mad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838200"/>
            <a:ext cx="5791200" cy="563851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FF3082EE-5530-AE7D-7B9E-000ACD108FE6}"/>
              </a:ext>
            </a:extLst>
          </p:cNvPr>
          <p:cNvSpPr>
            <a:spLocks noGrp="1"/>
          </p:cNvSpPr>
          <p:nvPr>
            <p:ph type="title"/>
          </p:nvPr>
        </p:nvSpPr>
        <p:spPr/>
        <p:txBody>
          <a:bodyPr/>
          <a:lstStyle/>
          <a:p>
            <a:r>
              <a:rPr lang="en-IN" dirty="0"/>
              <a:t>Why Redux</a:t>
            </a:r>
          </a:p>
        </p:txBody>
      </p:sp>
    </p:spTree>
    <p:extLst>
      <p:ext uri="{BB962C8B-B14F-4D97-AF65-F5344CB8AC3E}">
        <p14:creationId xmlns:p14="http://schemas.microsoft.com/office/powerpoint/2010/main" val="1964013969"/>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F712DBC-5674-4C82-B5A3-E2A775DBD785}"/>
              </a:ext>
            </a:extLst>
          </p:cNvPr>
          <p:cNvSpPr>
            <a:spLocks noGrp="1"/>
          </p:cNvSpPr>
          <p:nvPr>
            <p:ph type="title"/>
          </p:nvPr>
        </p:nvSpPr>
        <p:spPr/>
        <p:txBody>
          <a:bodyPr/>
          <a:lstStyle/>
          <a:p>
            <a:r>
              <a:rPr lang="en-IN" dirty="0" err="1"/>
              <a:t>Mobx</a:t>
            </a:r>
            <a:endParaRPr lang="en-IN" dirty="0"/>
          </a:p>
        </p:txBody>
      </p:sp>
      <p:pic>
        <p:nvPicPr>
          <p:cNvPr id="4098" name="Picture 2">
            <a:extLst>
              <a:ext uri="{FF2B5EF4-FFF2-40B4-BE49-F238E27FC236}">
                <a16:creationId xmlns:a16="http://schemas.microsoft.com/office/drawing/2014/main" id="{AE205511-27AE-40E5-9F54-8A861B076A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3766" y="1752599"/>
            <a:ext cx="5490434" cy="45973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0455326"/>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138FCC9-333C-4F25-A150-08AE72C1D19F}"/>
              </a:ext>
            </a:extLst>
          </p:cNvPr>
          <p:cNvSpPr>
            <a:spLocks noGrp="1"/>
          </p:cNvSpPr>
          <p:nvPr>
            <p:ph sz="quarter" idx="12"/>
          </p:nvPr>
        </p:nvSpPr>
        <p:spPr/>
        <p:txBody>
          <a:bodyPr/>
          <a:lstStyle/>
          <a:p>
            <a:r>
              <a:rPr lang="en-IN" dirty="0"/>
              <a:t>1. </a:t>
            </a:r>
            <a:r>
              <a:rPr lang="en-IN" dirty="0" err="1"/>
              <a:t>npx</a:t>
            </a:r>
            <a:r>
              <a:rPr lang="en-IN" dirty="0"/>
              <a:t> create-react-app </a:t>
            </a:r>
            <a:r>
              <a:rPr lang="en-IN" dirty="0" err="1"/>
              <a:t>bankingapp</a:t>
            </a:r>
            <a:endParaRPr lang="en-IN" dirty="0"/>
          </a:p>
          <a:p>
            <a:r>
              <a:rPr lang="en-IN" dirty="0"/>
              <a:t>2. </a:t>
            </a:r>
            <a:r>
              <a:rPr lang="en-US" dirty="0"/>
              <a:t>npm install </a:t>
            </a:r>
            <a:r>
              <a:rPr lang="en-US" dirty="0" err="1"/>
              <a:t>mobx</a:t>
            </a:r>
            <a:r>
              <a:rPr lang="en-US" dirty="0"/>
              <a:t> –save</a:t>
            </a:r>
          </a:p>
          <a:p>
            <a:r>
              <a:rPr lang="en-US" dirty="0"/>
              <a:t>3. npm install </a:t>
            </a:r>
            <a:r>
              <a:rPr lang="en-US" dirty="0" err="1"/>
              <a:t>mobx</a:t>
            </a:r>
            <a:r>
              <a:rPr lang="en-US" dirty="0"/>
              <a:t>-react –save</a:t>
            </a:r>
          </a:p>
          <a:p>
            <a:r>
              <a:rPr lang="en-US" dirty="0"/>
              <a:t>4. npm install react-router-</a:t>
            </a:r>
            <a:r>
              <a:rPr lang="en-US" dirty="0" err="1"/>
              <a:t>dom</a:t>
            </a:r>
            <a:r>
              <a:rPr lang="en-US" dirty="0"/>
              <a:t> – save</a:t>
            </a:r>
          </a:p>
          <a:p>
            <a:r>
              <a:rPr lang="en-US" dirty="0"/>
              <a:t>To install semantic UI(similar to bootstrap) please use the below command,</a:t>
            </a:r>
          </a:p>
          <a:p>
            <a:r>
              <a:rPr lang="en-US" dirty="0"/>
              <a:t> npm install semantic-</a:t>
            </a:r>
            <a:r>
              <a:rPr lang="en-US" dirty="0" err="1"/>
              <a:t>ui</a:t>
            </a:r>
            <a:r>
              <a:rPr lang="en-US" dirty="0"/>
              <a:t>-react -- save </a:t>
            </a:r>
          </a:p>
          <a:p>
            <a:r>
              <a:rPr lang="en-US" dirty="0"/>
              <a:t> npm install semantic-</a:t>
            </a:r>
            <a:r>
              <a:rPr lang="en-US" dirty="0" err="1"/>
              <a:t>ui</a:t>
            </a:r>
            <a:r>
              <a:rPr lang="en-US" dirty="0"/>
              <a:t>-</a:t>
            </a:r>
            <a:r>
              <a:rPr lang="en-US" dirty="0" err="1"/>
              <a:t>css</a:t>
            </a:r>
            <a:r>
              <a:rPr lang="en-US" dirty="0"/>
              <a:t> – save</a:t>
            </a:r>
            <a:endParaRPr lang="en-IN" dirty="0"/>
          </a:p>
        </p:txBody>
      </p:sp>
      <p:sp>
        <p:nvSpPr>
          <p:cNvPr id="3" name="Title 2">
            <a:extLst>
              <a:ext uri="{FF2B5EF4-FFF2-40B4-BE49-F238E27FC236}">
                <a16:creationId xmlns:a16="http://schemas.microsoft.com/office/drawing/2014/main" id="{2F53F3C6-5FCD-4010-892B-EAB30AB103F0}"/>
              </a:ext>
            </a:extLst>
          </p:cNvPr>
          <p:cNvSpPr>
            <a:spLocks noGrp="1"/>
          </p:cNvSpPr>
          <p:nvPr>
            <p:ph type="title"/>
          </p:nvPr>
        </p:nvSpPr>
        <p:spPr/>
        <p:txBody>
          <a:bodyPr/>
          <a:lstStyle/>
          <a:p>
            <a:r>
              <a:rPr lang="en-IN" dirty="0"/>
              <a:t>React </a:t>
            </a:r>
            <a:r>
              <a:rPr lang="en-IN" dirty="0" err="1"/>
              <a:t>MobX</a:t>
            </a:r>
            <a:r>
              <a:rPr lang="en-IN" dirty="0"/>
              <a:t> steps</a:t>
            </a:r>
          </a:p>
        </p:txBody>
      </p:sp>
    </p:spTree>
    <p:extLst>
      <p:ext uri="{BB962C8B-B14F-4D97-AF65-F5344CB8AC3E}">
        <p14:creationId xmlns:p14="http://schemas.microsoft.com/office/powerpoint/2010/main" val="1566523191"/>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341A06D-6712-47F4-927F-94C8F5C09FE7}"/>
              </a:ext>
            </a:extLst>
          </p:cNvPr>
          <p:cNvSpPr>
            <a:spLocks noGrp="1"/>
          </p:cNvSpPr>
          <p:nvPr>
            <p:ph sz="quarter" idx="12"/>
          </p:nvPr>
        </p:nvSpPr>
        <p:spPr/>
        <p:txBody>
          <a:bodyPr>
            <a:normAutofit lnSpcReduction="10000"/>
          </a:bodyPr>
          <a:lstStyle/>
          <a:p>
            <a:r>
              <a:rPr lang="en-IN" dirty="0"/>
              <a:t>Data store – single store vs. multiple stores</a:t>
            </a:r>
          </a:p>
          <a:p>
            <a:pPr lvl="1"/>
            <a:r>
              <a:rPr lang="en-US" dirty="0"/>
              <a:t>Redux – Single store</a:t>
            </a:r>
          </a:p>
          <a:p>
            <a:pPr lvl="2"/>
            <a:r>
              <a:rPr lang="en-US" dirty="0"/>
              <a:t>In Redux, there is only one store. </a:t>
            </a:r>
          </a:p>
          <a:p>
            <a:pPr lvl="2"/>
            <a:r>
              <a:rPr lang="en-US" dirty="0"/>
              <a:t>It serves as the single source of truth containing normalized data. </a:t>
            </a:r>
          </a:p>
          <a:p>
            <a:pPr lvl="2"/>
            <a:r>
              <a:rPr lang="en-US" dirty="0"/>
              <a:t>Redux state is immutable and for each new state, an ancestor state is cloned</a:t>
            </a:r>
          </a:p>
          <a:p>
            <a:pPr lvl="1"/>
            <a:r>
              <a:rPr lang="en-US" dirty="0"/>
              <a:t>MobX – Multiple stores</a:t>
            </a:r>
          </a:p>
          <a:p>
            <a:pPr lvl="2"/>
            <a:r>
              <a:rPr lang="en-US" dirty="0"/>
              <a:t>Unlike Redux, MobX usually maintains at least two stores – one for the UI state and one (or more) for the domain state, and they contain denormalized data. </a:t>
            </a:r>
          </a:p>
          <a:p>
            <a:pPr lvl="2"/>
            <a:r>
              <a:rPr lang="en-US" dirty="0"/>
              <a:t>The advantage of multiple stores is in the ability to reuse and query the domain state universally, including other applications.</a:t>
            </a:r>
          </a:p>
          <a:p>
            <a:pPr lvl="2"/>
            <a:r>
              <a:rPr lang="en-US" dirty="0"/>
              <a:t> All the while, the UI store would remain specific to the current application. </a:t>
            </a:r>
            <a:endParaRPr lang="en-IN" dirty="0"/>
          </a:p>
        </p:txBody>
      </p:sp>
      <p:sp>
        <p:nvSpPr>
          <p:cNvPr id="3" name="Title 2">
            <a:extLst>
              <a:ext uri="{FF2B5EF4-FFF2-40B4-BE49-F238E27FC236}">
                <a16:creationId xmlns:a16="http://schemas.microsoft.com/office/drawing/2014/main" id="{0D252F93-E53A-48DD-8015-D30430F97E3B}"/>
              </a:ext>
            </a:extLst>
          </p:cNvPr>
          <p:cNvSpPr>
            <a:spLocks noGrp="1"/>
          </p:cNvSpPr>
          <p:nvPr>
            <p:ph type="title"/>
          </p:nvPr>
        </p:nvSpPr>
        <p:spPr/>
        <p:txBody>
          <a:bodyPr/>
          <a:lstStyle/>
          <a:p>
            <a:r>
              <a:rPr lang="en-US" dirty="0"/>
              <a:t>Redux vs MobX for React state management</a:t>
            </a:r>
            <a:endParaRPr lang="en-IN" dirty="0"/>
          </a:p>
        </p:txBody>
      </p:sp>
    </p:spTree>
    <p:extLst>
      <p:ext uri="{BB962C8B-B14F-4D97-AF65-F5344CB8AC3E}">
        <p14:creationId xmlns:p14="http://schemas.microsoft.com/office/powerpoint/2010/main" val="358922207"/>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341A06D-6712-47F4-927F-94C8F5C09FE7}"/>
              </a:ext>
            </a:extLst>
          </p:cNvPr>
          <p:cNvSpPr>
            <a:spLocks noGrp="1"/>
          </p:cNvSpPr>
          <p:nvPr>
            <p:ph sz="quarter" idx="12"/>
          </p:nvPr>
        </p:nvSpPr>
        <p:spPr/>
        <p:txBody>
          <a:bodyPr>
            <a:normAutofit/>
          </a:bodyPr>
          <a:lstStyle/>
          <a:p>
            <a:r>
              <a:rPr lang="en-IN" dirty="0"/>
              <a:t>Store data structure</a:t>
            </a:r>
          </a:p>
          <a:p>
            <a:pPr lvl="1"/>
            <a:r>
              <a:rPr lang="en-US" dirty="0"/>
              <a:t>Redux – JavaScript objects</a:t>
            </a:r>
          </a:p>
          <a:p>
            <a:pPr lvl="2"/>
            <a:r>
              <a:rPr lang="en-US" dirty="0"/>
              <a:t>Redux uses simple JavaScript objects as the data structure to store the state. </a:t>
            </a:r>
          </a:p>
          <a:p>
            <a:pPr lvl="2"/>
            <a:r>
              <a:rPr lang="en-US" dirty="0"/>
              <a:t>This requires that updates be tracked manually. </a:t>
            </a:r>
          </a:p>
          <a:p>
            <a:pPr lvl="2"/>
            <a:r>
              <a:rPr lang="en-US" dirty="0"/>
              <a:t>Which can add quite a bit of overhead when it comes to applications with complex states to manage and maintain.</a:t>
            </a:r>
          </a:p>
          <a:p>
            <a:pPr lvl="1"/>
            <a:r>
              <a:rPr lang="en-US" dirty="0"/>
              <a:t>Redux vs MobX in React</a:t>
            </a:r>
          </a:p>
          <a:p>
            <a:pPr lvl="2"/>
            <a:r>
              <a:rPr lang="en-US" dirty="0"/>
              <a:t>MobX uses observable (or noticeable) data to automatically track changes through subscriptions.</a:t>
            </a:r>
          </a:p>
          <a:p>
            <a:pPr lvl="2"/>
            <a:r>
              <a:rPr lang="en-US" dirty="0"/>
              <a:t>Quite clearly, automation makes for an easier life for a developer.</a:t>
            </a:r>
          </a:p>
          <a:p>
            <a:pPr lvl="2"/>
            <a:r>
              <a:rPr lang="en-US" dirty="0"/>
              <a:t>So it’s no wonder many find MobX to be an obvious winner in this category. It’s simply more comfortable to use.</a:t>
            </a:r>
            <a:endParaRPr lang="en-IN" dirty="0"/>
          </a:p>
        </p:txBody>
      </p:sp>
      <p:sp>
        <p:nvSpPr>
          <p:cNvPr id="3" name="Title 2">
            <a:extLst>
              <a:ext uri="{FF2B5EF4-FFF2-40B4-BE49-F238E27FC236}">
                <a16:creationId xmlns:a16="http://schemas.microsoft.com/office/drawing/2014/main" id="{0D252F93-E53A-48DD-8015-D30430F97E3B}"/>
              </a:ext>
            </a:extLst>
          </p:cNvPr>
          <p:cNvSpPr>
            <a:spLocks noGrp="1"/>
          </p:cNvSpPr>
          <p:nvPr>
            <p:ph type="title"/>
          </p:nvPr>
        </p:nvSpPr>
        <p:spPr/>
        <p:txBody>
          <a:bodyPr/>
          <a:lstStyle/>
          <a:p>
            <a:r>
              <a:rPr lang="en-US" dirty="0"/>
              <a:t>Redux vs MobX for React state management</a:t>
            </a:r>
            <a:endParaRPr lang="en-IN" dirty="0"/>
          </a:p>
        </p:txBody>
      </p:sp>
    </p:spTree>
    <p:extLst>
      <p:ext uri="{BB962C8B-B14F-4D97-AF65-F5344CB8AC3E}">
        <p14:creationId xmlns:p14="http://schemas.microsoft.com/office/powerpoint/2010/main" val="3745032386"/>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341A06D-6712-47F4-927F-94C8F5C09FE7}"/>
              </a:ext>
            </a:extLst>
          </p:cNvPr>
          <p:cNvSpPr>
            <a:spLocks noGrp="1"/>
          </p:cNvSpPr>
          <p:nvPr>
            <p:ph sz="quarter" idx="12"/>
          </p:nvPr>
        </p:nvSpPr>
        <p:spPr/>
        <p:txBody>
          <a:bodyPr>
            <a:normAutofit/>
          </a:bodyPr>
          <a:lstStyle/>
          <a:p>
            <a:r>
              <a:rPr lang="en-IN" dirty="0"/>
              <a:t>Purity</a:t>
            </a:r>
          </a:p>
          <a:p>
            <a:r>
              <a:rPr lang="en-US" dirty="0"/>
              <a:t>Redux – Pure</a:t>
            </a:r>
          </a:p>
          <a:p>
            <a:pPr lvl="1"/>
            <a:r>
              <a:rPr lang="en-US" dirty="0"/>
              <a:t>We’ve already established that Redux uses a single, immutable source of truth for the states stored. </a:t>
            </a:r>
          </a:p>
          <a:p>
            <a:pPr lvl="1"/>
            <a:r>
              <a:rPr lang="en-US" dirty="0"/>
              <a:t>This means that states are all read-only, and reducers can overwrite a state invoked by an action. </a:t>
            </a:r>
          </a:p>
          <a:p>
            <a:pPr lvl="1"/>
            <a:r>
              <a:rPr lang="en-US" dirty="0"/>
              <a:t>Reducers are pure functions, as they receive a state and action and return a new state.</a:t>
            </a:r>
            <a:endParaRPr lang="en-IN" dirty="0"/>
          </a:p>
        </p:txBody>
      </p:sp>
      <p:sp>
        <p:nvSpPr>
          <p:cNvPr id="3" name="Title 2">
            <a:extLst>
              <a:ext uri="{FF2B5EF4-FFF2-40B4-BE49-F238E27FC236}">
                <a16:creationId xmlns:a16="http://schemas.microsoft.com/office/drawing/2014/main" id="{0D252F93-E53A-48DD-8015-D30430F97E3B}"/>
              </a:ext>
            </a:extLst>
          </p:cNvPr>
          <p:cNvSpPr>
            <a:spLocks noGrp="1"/>
          </p:cNvSpPr>
          <p:nvPr>
            <p:ph type="title"/>
          </p:nvPr>
        </p:nvSpPr>
        <p:spPr/>
        <p:txBody>
          <a:bodyPr/>
          <a:lstStyle/>
          <a:p>
            <a:r>
              <a:rPr lang="en-US" dirty="0"/>
              <a:t>Redux vs MobX for React state management</a:t>
            </a:r>
            <a:endParaRPr lang="en-IN" dirty="0"/>
          </a:p>
        </p:txBody>
      </p:sp>
    </p:spTree>
    <p:extLst>
      <p:ext uri="{BB962C8B-B14F-4D97-AF65-F5344CB8AC3E}">
        <p14:creationId xmlns:p14="http://schemas.microsoft.com/office/powerpoint/2010/main" val="1632044515"/>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341A06D-6712-47F4-927F-94C8F5C09FE7}"/>
              </a:ext>
            </a:extLst>
          </p:cNvPr>
          <p:cNvSpPr>
            <a:spLocks noGrp="1"/>
          </p:cNvSpPr>
          <p:nvPr>
            <p:ph sz="quarter" idx="12"/>
          </p:nvPr>
        </p:nvSpPr>
        <p:spPr/>
        <p:txBody>
          <a:bodyPr>
            <a:normAutofit/>
          </a:bodyPr>
          <a:lstStyle/>
          <a:p>
            <a:r>
              <a:rPr lang="en-IN" dirty="0"/>
              <a:t>Purity</a:t>
            </a:r>
          </a:p>
          <a:p>
            <a:pPr lvl="1"/>
            <a:r>
              <a:rPr lang="en-US" dirty="0"/>
              <a:t>MobX – Impure</a:t>
            </a:r>
          </a:p>
          <a:p>
            <a:pPr lvl="1"/>
            <a:r>
              <a:rPr lang="en-US" dirty="0"/>
              <a:t>On the flip side there’s MobX that allows for states to be easily updated and overwritten with new values. </a:t>
            </a:r>
          </a:p>
          <a:p>
            <a:pPr lvl="1"/>
            <a:r>
              <a:rPr lang="en-US" dirty="0"/>
              <a:t>While it may be easy to implement, testing and maintaining can become a nightmare of unpredictable outputs.</a:t>
            </a:r>
            <a:endParaRPr lang="en-IN" dirty="0"/>
          </a:p>
        </p:txBody>
      </p:sp>
      <p:sp>
        <p:nvSpPr>
          <p:cNvPr id="3" name="Title 2">
            <a:extLst>
              <a:ext uri="{FF2B5EF4-FFF2-40B4-BE49-F238E27FC236}">
                <a16:creationId xmlns:a16="http://schemas.microsoft.com/office/drawing/2014/main" id="{0D252F93-E53A-48DD-8015-D30430F97E3B}"/>
              </a:ext>
            </a:extLst>
          </p:cNvPr>
          <p:cNvSpPr>
            <a:spLocks noGrp="1"/>
          </p:cNvSpPr>
          <p:nvPr>
            <p:ph type="title"/>
          </p:nvPr>
        </p:nvSpPr>
        <p:spPr/>
        <p:txBody>
          <a:bodyPr/>
          <a:lstStyle/>
          <a:p>
            <a:r>
              <a:rPr lang="en-US" dirty="0"/>
              <a:t>Redux vs MobX for React state management</a:t>
            </a:r>
            <a:endParaRPr lang="en-IN" dirty="0"/>
          </a:p>
        </p:txBody>
      </p:sp>
    </p:spTree>
    <p:extLst>
      <p:ext uri="{BB962C8B-B14F-4D97-AF65-F5344CB8AC3E}">
        <p14:creationId xmlns:p14="http://schemas.microsoft.com/office/powerpoint/2010/main" val="2515596377"/>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341A06D-6712-47F4-927F-94C8F5C09FE7}"/>
              </a:ext>
            </a:extLst>
          </p:cNvPr>
          <p:cNvSpPr>
            <a:spLocks noGrp="1"/>
          </p:cNvSpPr>
          <p:nvPr>
            <p:ph sz="quarter" idx="12"/>
          </p:nvPr>
        </p:nvSpPr>
        <p:spPr/>
        <p:txBody>
          <a:bodyPr>
            <a:normAutofit/>
          </a:bodyPr>
          <a:lstStyle/>
          <a:p>
            <a:r>
              <a:rPr lang="en-US" dirty="0"/>
              <a:t> Boilerplate code</a:t>
            </a:r>
          </a:p>
          <a:p>
            <a:pPr lvl="1"/>
            <a:r>
              <a:rPr lang="en-US" dirty="0"/>
              <a:t>Redux – Explicit</a:t>
            </a:r>
          </a:p>
          <a:p>
            <a:pPr lvl="2"/>
            <a:r>
              <a:rPr lang="en-US" dirty="0"/>
              <a:t>Perhaps one of the main shortcomings of Redux is the sheer volume of boilerplate code it brings. </a:t>
            </a:r>
          </a:p>
          <a:p>
            <a:pPr lvl="2"/>
            <a:r>
              <a:rPr lang="en-US" dirty="0"/>
              <a:t>This is especially true when it comes to React applications.</a:t>
            </a:r>
          </a:p>
          <a:p>
            <a:pPr lvl="1"/>
            <a:r>
              <a:rPr lang="en-US" dirty="0"/>
              <a:t>MobX – Implicit</a:t>
            </a:r>
          </a:p>
          <a:p>
            <a:pPr lvl="2"/>
            <a:r>
              <a:rPr lang="en-US" dirty="0"/>
              <a:t>Since MobX is a lot more implicit in nature, it packs a lot less boilerplate. </a:t>
            </a:r>
          </a:p>
          <a:p>
            <a:pPr lvl="2"/>
            <a:r>
              <a:rPr lang="en-US" dirty="0"/>
              <a:t>In this category, MobX is a clear winner.</a:t>
            </a:r>
            <a:endParaRPr lang="en-IN" dirty="0"/>
          </a:p>
        </p:txBody>
      </p:sp>
      <p:sp>
        <p:nvSpPr>
          <p:cNvPr id="3" name="Title 2">
            <a:extLst>
              <a:ext uri="{FF2B5EF4-FFF2-40B4-BE49-F238E27FC236}">
                <a16:creationId xmlns:a16="http://schemas.microsoft.com/office/drawing/2014/main" id="{0D252F93-E53A-48DD-8015-D30430F97E3B}"/>
              </a:ext>
            </a:extLst>
          </p:cNvPr>
          <p:cNvSpPr>
            <a:spLocks noGrp="1"/>
          </p:cNvSpPr>
          <p:nvPr>
            <p:ph type="title"/>
          </p:nvPr>
        </p:nvSpPr>
        <p:spPr/>
        <p:txBody>
          <a:bodyPr/>
          <a:lstStyle/>
          <a:p>
            <a:r>
              <a:rPr lang="en-US" dirty="0"/>
              <a:t>Redux vs MobX for React state management</a:t>
            </a:r>
            <a:endParaRPr lang="en-IN" dirty="0"/>
          </a:p>
        </p:txBody>
      </p:sp>
    </p:spTree>
    <p:extLst>
      <p:ext uri="{BB962C8B-B14F-4D97-AF65-F5344CB8AC3E}">
        <p14:creationId xmlns:p14="http://schemas.microsoft.com/office/powerpoint/2010/main" val="4127100200"/>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341A06D-6712-47F4-927F-94C8F5C09FE7}"/>
              </a:ext>
            </a:extLst>
          </p:cNvPr>
          <p:cNvSpPr>
            <a:spLocks noGrp="1"/>
          </p:cNvSpPr>
          <p:nvPr>
            <p:ph sz="quarter" idx="12"/>
          </p:nvPr>
        </p:nvSpPr>
        <p:spPr/>
        <p:txBody>
          <a:bodyPr>
            <a:normAutofit/>
          </a:bodyPr>
          <a:lstStyle/>
          <a:p>
            <a:r>
              <a:rPr lang="en-US" dirty="0"/>
              <a:t>  Scalability</a:t>
            </a:r>
          </a:p>
          <a:p>
            <a:pPr lvl="1"/>
            <a:r>
              <a:rPr lang="en-US" dirty="0"/>
              <a:t>The purity and somewhat rigid approach of Redux is an advantage when it comes to scalability and debugging of applications. </a:t>
            </a:r>
          </a:p>
          <a:p>
            <a:pPr lvl="1"/>
            <a:r>
              <a:rPr lang="en-US" dirty="0"/>
              <a:t>The predictability of pure functions makes Redux much easier to test, maintain and scale than MobX.</a:t>
            </a:r>
            <a:endParaRPr lang="en-IN" dirty="0"/>
          </a:p>
        </p:txBody>
      </p:sp>
      <p:sp>
        <p:nvSpPr>
          <p:cNvPr id="3" name="Title 2">
            <a:extLst>
              <a:ext uri="{FF2B5EF4-FFF2-40B4-BE49-F238E27FC236}">
                <a16:creationId xmlns:a16="http://schemas.microsoft.com/office/drawing/2014/main" id="{0D252F93-E53A-48DD-8015-D30430F97E3B}"/>
              </a:ext>
            </a:extLst>
          </p:cNvPr>
          <p:cNvSpPr>
            <a:spLocks noGrp="1"/>
          </p:cNvSpPr>
          <p:nvPr>
            <p:ph type="title"/>
          </p:nvPr>
        </p:nvSpPr>
        <p:spPr/>
        <p:txBody>
          <a:bodyPr/>
          <a:lstStyle/>
          <a:p>
            <a:r>
              <a:rPr lang="en-US" dirty="0"/>
              <a:t>Redux vs MobX for React state management</a:t>
            </a:r>
            <a:endParaRPr lang="en-IN" dirty="0"/>
          </a:p>
        </p:txBody>
      </p:sp>
    </p:spTree>
    <p:extLst>
      <p:ext uri="{BB962C8B-B14F-4D97-AF65-F5344CB8AC3E}">
        <p14:creationId xmlns:p14="http://schemas.microsoft.com/office/powerpoint/2010/main" val="196819444"/>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341A06D-6712-47F4-927F-94C8F5C09FE7}"/>
              </a:ext>
            </a:extLst>
          </p:cNvPr>
          <p:cNvSpPr>
            <a:spLocks noGrp="1"/>
          </p:cNvSpPr>
          <p:nvPr>
            <p:ph sz="quarter" idx="12"/>
          </p:nvPr>
        </p:nvSpPr>
        <p:spPr/>
        <p:txBody>
          <a:bodyPr>
            <a:normAutofit fontScale="92500" lnSpcReduction="10000"/>
          </a:bodyPr>
          <a:lstStyle/>
          <a:p>
            <a:r>
              <a:rPr lang="en-US" dirty="0"/>
              <a:t>  Debugging</a:t>
            </a:r>
          </a:p>
          <a:p>
            <a:pPr lvl="1"/>
            <a:r>
              <a:rPr lang="en-US" dirty="0"/>
              <a:t>Redux – Predictable</a:t>
            </a:r>
          </a:p>
          <a:p>
            <a:pPr lvl="1"/>
            <a:r>
              <a:rPr lang="en-US" dirty="0"/>
              <a:t>As mentioned above, Redux is a lot more predictable than MobX as it comes with a lot less abstraction. </a:t>
            </a:r>
          </a:p>
          <a:p>
            <a:pPr lvl="1"/>
            <a:r>
              <a:rPr lang="en-US" dirty="0"/>
              <a:t>Add to that a superior set of developer tools (including time traveling) and you got yourself code that is a breeze to debug.</a:t>
            </a:r>
          </a:p>
          <a:p>
            <a:r>
              <a:rPr lang="en-US" dirty="0"/>
              <a:t>MobX – Abstract</a:t>
            </a:r>
          </a:p>
          <a:p>
            <a:pPr lvl="1"/>
            <a:r>
              <a:rPr lang="en-US" dirty="0"/>
              <a:t>Unlike Redux, MobX relies a lot more on abstraction, which can produce unpredictable results and generally make debugging difficult. </a:t>
            </a:r>
          </a:p>
          <a:p>
            <a:pPr lvl="1"/>
            <a:r>
              <a:rPr lang="en-US" dirty="0"/>
              <a:t>Moreover, the lack of efficient tools for MobX debugging and testing add another hurdle for developers considering MobX for their state management needs.</a:t>
            </a:r>
            <a:endParaRPr lang="en-IN" dirty="0"/>
          </a:p>
        </p:txBody>
      </p:sp>
      <p:sp>
        <p:nvSpPr>
          <p:cNvPr id="3" name="Title 2">
            <a:extLst>
              <a:ext uri="{FF2B5EF4-FFF2-40B4-BE49-F238E27FC236}">
                <a16:creationId xmlns:a16="http://schemas.microsoft.com/office/drawing/2014/main" id="{0D252F93-E53A-48DD-8015-D30430F97E3B}"/>
              </a:ext>
            </a:extLst>
          </p:cNvPr>
          <p:cNvSpPr>
            <a:spLocks noGrp="1"/>
          </p:cNvSpPr>
          <p:nvPr>
            <p:ph type="title"/>
          </p:nvPr>
        </p:nvSpPr>
        <p:spPr/>
        <p:txBody>
          <a:bodyPr/>
          <a:lstStyle/>
          <a:p>
            <a:r>
              <a:rPr lang="en-US" dirty="0"/>
              <a:t>Redux vs MobX for React state management</a:t>
            </a:r>
            <a:endParaRPr lang="en-IN" dirty="0"/>
          </a:p>
        </p:txBody>
      </p:sp>
    </p:spTree>
    <p:extLst>
      <p:ext uri="{BB962C8B-B14F-4D97-AF65-F5344CB8AC3E}">
        <p14:creationId xmlns:p14="http://schemas.microsoft.com/office/powerpoint/2010/main" val="3704311039"/>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341A06D-6712-47F4-927F-94C8F5C09FE7}"/>
              </a:ext>
            </a:extLst>
          </p:cNvPr>
          <p:cNvSpPr>
            <a:spLocks noGrp="1"/>
          </p:cNvSpPr>
          <p:nvPr>
            <p:ph sz="quarter" idx="12"/>
          </p:nvPr>
        </p:nvSpPr>
        <p:spPr/>
        <p:txBody>
          <a:bodyPr>
            <a:normAutofit/>
          </a:bodyPr>
          <a:lstStyle/>
          <a:p>
            <a:r>
              <a:rPr lang="en-US" dirty="0"/>
              <a:t>   Learning curve</a:t>
            </a:r>
          </a:p>
          <a:p>
            <a:pPr lvl="1"/>
            <a:r>
              <a:rPr lang="en-US" dirty="0"/>
              <a:t>Redux – Steep</a:t>
            </a:r>
          </a:p>
          <a:p>
            <a:pPr lvl="1"/>
            <a:r>
              <a:rPr lang="en-IN" dirty="0" err="1"/>
              <a:t>MobX</a:t>
            </a:r>
            <a:r>
              <a:rPr lang="en-IN" dirty="0"/>
              <a:t> – Moderate</a:t>
            </a:r>
          </a:p>
          <a:p>
            <a:pPr lvl="1"/>
            <a:endParaRPr lang="en-IN" dirty="0"/>
          </a:p>
        </p:txBody>
      </p:sp>
      <p:sp>
        <p:nvSpPr>
          <p:cNvPr id="3" name="Title 2">
            <a:extLst>
              <a:ext uri="{FF2B5EF4-FFF2-40B4-BE49-F238E27FC236}">
                <a16:creationId xmlns:a16="http://schemas.microsoft.com/office/drawing/2014/main" id="{0D252F93-E53A-48DD-8015-D30430F97E3B}"/>
              </a:ext>
            </a:extLst>
          </p:cNvPr>
          <p:cNvSpPr>
            <a:spLocks noGrp="1"/>
          </p:cNvSpPr>
          <p:nvPr>
            <p:ph type="title"/>
          </p:nvPr>
        </p:nvSpPr>
        <p:spPr/>
        <p:txBody>
          <a:bodyPr/>
          <a:lstStyle/>
          <a:p>
            <a:r>
              <a:rPr lang="en-US" dirty="0"/>
              <a:t>Redux vs MobX for React state management</a:t>
            </a:r>
            <a:endParaRPr lang="en-IN" dirty="0"/>
          </a:p>
        </p:txBody>
      </p:sp>
    </p:spTree>
    <p:extLst>
      <p:ext uri="{BB962C8B-B14F-4D97-AF65-F5344CB8AC3E}">
        <p14:creationId xmlns:p14="http://schemas.microsoft.com/office/powerpoint/2010/main" val="25864733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hackernoon.com/hn-images/1*prPW3EFSG_TTnDgOWhfrhA.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400" y="1752599"/>
            <a:ext cx="6934200" cy="43551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6615990"/>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D7F04EE-7028-4600-BE60-D855674DF206}"/>
              </a:ext>
            </a:extLst>
          </p:cNvPr>
          <p:cNvSpPr>
            <a:spLocks noGrp="1"/>
          </p:cNvSpPr>
          <p:nvPr>
            <p:ph type="title"/>
          </p:nvPr>
        </p:nvSpPr>
        <p:spPr/>
        <p:txBody>
          <a:bodyPr/>
          <a:lstStyle/>
          <a:p>
            <a:r>
              <a:rPr lang="en-IN" dirty="0"/>
              <a:t>Micro Frontends</a:t>
            </a:r>
          </a:p>
        </p:txBody>
      </p:sp>
      <p:pic>
        <p:nvPicPr>
          <p:cNvPr id="2050" name="Picture 2" descr="Composition-of-Micro-Frontend">
            <a:extLst>
              <a:ext uri="{FF2B5EF4-FFF2-40B4-BE49-F238E27FC236}">
                <a16:creationId xmlns:a16="http://schemas.microsoft.com/office/drawing/2014/main" id="{D2042073-7627-4424-B9C4-384462E7C1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447800"/>
            <a:ext cx="9144000" cy="47418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0830609"/>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D7F04EE-7028-4600-BE60-D855674DF206}"/>
              </a:ext>
            </a:extLst>
          </p:cNvPr>
          <p:cNvSpPr>
            <a:spLocks noGrp="1"/>
          </p:cNvSpPr>
          <p:nvPr>
            <p:ph type="title"/>
          </p:nvPr>
        </p:nvSpPr>
        <p:spPr/>
        <p:txBody>
          <a:bodyPr/>
          <a:lstStyle/>
          <a:p>
            <a:r>
              <a:rPr lang="en-IN" dirty="0"/>
              <a:t>Micro Frontends</a:t>
            </a:r>
          </a:p>
        </p:txBody>
      </p:sp>
      <p:pic>
        <p:nvPicPr>
          <p:cNvPr id="3074" name="Picture 2" descr="Composition of Micro Frontend">
            <a:extLst>
              <a:ext uri="{FF2B5EF4-FFF2-40B4-BE49-F238E27FC236}">
                <a16:creationId xmlns:a16="http://schemas.microsoft.com/office/drawing/2014/main" id="{A7AEE9E0-EC6F-4172-84AD-6D5505A53A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35" y="1371600"/>
            <a:ext cx="914400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2655573"/>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4B2637E-10B6-4582-86F1-B7363C9E57C5}"/>
              </a:ext>
            </a:extLst>
          </p:cNvPr>
          <p:cNvSpPr>
            <a:spLocks noGrp="1"/>
          </p:cNvSpPr>
          <p:nvPr>
            <p:ph sz="quarter" idx="12"/>
          </p:nvPr>
        </p:nvSpPr>
        <p:spPr/>
        <p:txBody>
          <a:bodyPr>
            <a:normAutofit fontScale="85000" lnSpcReduction="20000"/>
          </a:bodyPr>
          <a:lstStyle/>
          <a:p>
            <a:r>
              <a:rPr lang="en-US" dirty="0"/>
              <a:t>Micro Frontend is all about dividing a web application into different segments, it is vital to understand what these segments comprise.</a:t>
            </a:r>
          </a:p>
          <a:p>
            <a:r>
              <a:rPr lang="en-US" dirty="0"/>
              <a:t>Typically, these can be broken down into three different types of compositions:</a:t>
            </a:r>
          </a:p>
          <a:p>
            <a:pPr lvl="1"/>
            <a:r>
              <a:rPr lang="en-US" dirty="0"/>
              <a:t>Client-side composition</a:t>
            </a:r>
          </a:p>
          <a:p>
            <a:pPr lvl="1"/>
            <a:r>
              <a:rPr lang="en-US" dirty="0"/>
              <a:t>Edge-side composition</a:t>
            </a:r>
          </a:p>
          <a:p>
            <a:pPr lvl="1"/>
            <a:r>
              <a:rPr lang="en-US" dirty="0"/>
              <a:t>Sever-side composition</a:t>
            </a:r>
          </a:p>
          <a:p>
            <a:r>
              <a:rPr lang="en-US" dirty="0"/>
              <a:t>In client-side composition, techniques such as App Shell and client-side scripting are used. This is most viable for loading single-page applications via a library or with help of frameworks such as Luigi.</a:t>
            </a:r>
          </a:p>
          <a:p>
            <a:r>
              <a:rPr lang="en-US" dirty="0"/>
              <a:t>Edge-side composition leverages CDN capabilities or computation near edge or on the edge for implementing the Micro Frontend approach.</a:t>
            </a:r>
            <a:endParaRPr lang="en-IN" dirty="0"/>
          </a:p>
        </p:txBody>
      </p:sp>
      <p:sp>
        <p:nvSpPr>
          <p:cNvPr id="3" name="Title 2">
            <a:extLst>
              <a:ext uri="{FF2B5EF4-FFF2-40B4-BE49-F238E27FC236}">
                <a16:creationId xmlns:a16="http://schemas.microsoft.com/office/drawing/2014/main" id="{0D7F04EE-7028-4600-BE60-D855674DF206}"/>
              </a:ext>
            </a:extLst>
          </p:cNvPr>
          <p:cNvSpPr>
            <a:spLocks noGrp="1"/>
          </p:cNvSpPr>
          <p:nvPr>
            <p:ph type="title"/>
          </p:nvPr>
        </p:nvSpPr>
        <p:spPr/>
        <p:txBody>
          <a:bodyPr/>
          <a:lstStyle/>
          <a:p>
            <a:r>
              <a:rPr lang="en-IN" dirty="0"/>
              <a:t>Micro Frontends</a:t>
            </a:r>
          </a:p>
        </p:txBody>
      </p:sp>
    </p:spTree>
    <p:extLst>
      <p:ext uri="{BB962C8B-B14F-4D97-AF65-F5344CB8AC3E}">
        <p14:creationId xmlns:p14="http://schemas.microsoft.com/office/powerpoint/2010/main" val="349300303"/>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4B2637E-10B6-4582-86F1-B7363C9E57C5}"/>
              </a:ext>
            </a:extLst>
          </p:cNvPr>
          <p:cNvSpPr>
            <a:spLocks noGrp="1"/>
          </p:cNvSpPr>
          <p:nvPr>
            <p:ph sz="quarter" idx="12"/>
          </p:nvPr>
        </p:nvSpPr>
        <p:spPr/>
        <p:txBody>
          <a:bodyPr>
            <a:normAutofit fontScale="85000" lnSpcReduction="20000"/>
          </a:bodyPr>
          <a:lstStyle/>
          <a:p>
            <a:r>
              <a:rPr lang="en-US" dirty="0"/>
              <a:t>Micro Frontend is all about dividing a web application into different segments, it is vital to understand what these segments comprise.</a:t>
            </a:r>
          </a:p>
          <a:p>
            <a:r>
              <a:rPr lang="en-US" dirty="0"/>
              <a:t>Typically, these can be broken down into three different types of compositions:</a:t>
            </a:r>
          </a:p>
          <a:p>
            <a:pPr lvl="1"/>
            <a:r>
              <a:rPr lang="en-US" dirty="0"/>
              <a:t>Client-side composition</a:t>
            </a:r>
          </a:p>
          <a:p>
            <a:pPr lvl="1"/>
            <a:r>
              <a:rPr lang="en-US" dirty="0"/>
              <a:t>Edge-side composition</a:t>
            </a:r>
          </a:p>
          <a:p>
            <a:pPr lvl="1"/>
            <a:r>
              <a:rPr lang="en-US" dirty="0"/>
              <a:t>Sever-side composition</a:t>
            </a:r>
          </a:p>
          <a:p>
            <a:r>
              <a:rPr lang="en-US" dirty="0"/>
              <a:t>In client-side composition, techniques such as App Shell and client-side scripting are used. This is most viable for loading single-page applications via a library or with help of frameworks such as Luigi.</a:t>
            </a:r>
          </a:p>
          <a:p>
            <a:r>
              <a:rPr lang="en-US" dirty="0"/>
              <a:t>Edge-side composition leverages CDN capabilities or computation near edge or on the edge for implementing the Micro Frontend approach.</a:t>
            </a:r>
            <a:endParaRPr lang="en-IN" dirty="0"/>
          </a:p>
        </p:txBody>
      </p:sp>
      <p:sp>
        <p:nvSpPr>
          <p:cNvPr id="3" name="Title 2">
            <a:extLst>
              <a:ext uri="{FF2B5EF4-FFF2-40B4-BE49-F238E27FC236}">
                <a16:creationId xmlns:a16="http://schemas.microsoft.com/office/drawing/2014/main" id="{0D7F04EE-7028-4600-BE60-D855674DF206}"/>
              </a:ext>
            </a:extLst>
          </p:cNvPr>
          <p:cNvSpPr>
            <a:spLocks noGrp="1"/>
          </p:cNvSpPr>
          <p:nvPr>
            <p:ph type="title"/>
          </p:nvPr>
        </p:nvSpPr>
        <p:spPr/>
        <p:txBody>
          <a:bodyPr/>
          <a:lstStyle/>
          <a:p>
            <a:r>
              <a:rPr lang="en-IN" dirty="0"/>
              <a:t>Micro Frontends</a:t>
            </a:r>
          </a:p>
        </p:txBody>
      </p:sp>
    </p:spTree>
    <p:extLst>
      <p:ext uri="{BB962C8B-B14F-4D97-AF65-F5344CB8AC3E}">
        <p14:creationId xmlns:p14="http://schemas.microsoft.com/office/powerpoint/2010/main" val="3647618559"/>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4B2637E-10B6-4582-86F1-B7363C9E57C5}"/>
              </a:ext>
            </a:extLst>
          </p:cNvPr>
          <p:cNvSpPr>
            <a:spLocks noGrp="1"/>
          </p:cNvSpPr>
          <p:nvPr>
            <p:ph sz="quarter" idx="12"/>
          </p:nvPr>
        </p:nvSpPr>
        <p:spPr/>
        <p:txBody>
          <a:bodyPr>
            <a:normAutofit/>
          </a:bodyPr>
          <a:lstStyle/>
          <a:p>
            <a:r>
              <a:rPr lang="en-US" dirty="0"/>
              <a:t>In the case of server-side composition, a mix of frameworks such as Ara Framework, </a:t>
            </a:r>
            <a:r>
              <a:rPr lang="en-US" dirty="0" err="1"/>
              <a:t>Piral</a:t>
            </a:r>
            <a:r>
              <a:rPr lang="en-US" dirty="0"/>
              <a:t>, Open Components, and Tailor.js, among others, is used for developing the different components of a web application.</a:t>
            </a:r>
            <a:endParaRPr lang="en-IN" dirty="0"/>
          </a:p>
        </p:txBody>
      </p:sp>
      <p:sp>
        <p:nvSpPr>
          <p:cNvPr id="3" name="Title 2">
            <a:extLst>
              <a:ext uri="{FF2B5EF4-FFF2-40B4-BE49-F238E27FC236}">
                <a16:creationId xmlns:a16="http://schemas.microsoft.com/office/drawing/2014/main" id="{0D7F04EE-7028-4600-BE60-D855674DF206}"/>
              </a:ext>
            </a:extLst>
          </p:cNvPr>
          <p:cNvSpPr>
            <a:spLocks noGrp="1"/>
          </p:cNvSpPr>
          <p:nvPr>
            <p:ph type="title"/>
          </p:nvPr>
        </p:nvSpPr>
        <p:spPr/>
        <p:txBody>
          <a:bodyPr/>
          <a:lstStyle/>
          <a:p>
            <a:r>
              <a:rPr lang="en-IN" dirty="0"/>
              <a:t>Micro Frontends</a:t>
            </a:r>
          </a:p>
        </p:txBody>
      </p:sp>
    </p:spTree>
    <p:extLst>
      <p:ext uri="{BB962C8B-B14F-4D97-AF65-F5344CB8AC3E}">
        <p14:creationId xmlns:p14="http://schemas.microsoft.com/office/powerpoint/2010/main" val="3529108942"/>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5EEDA00-6A3A-45F1-A380-BE97FDD87742}"/>
              </a:ext>
            </a:extLst>
          </p:cNvPr>
          <p:cNvSpPr>
            <a:spLocks noGrp="1"/>
          </p:cNvSpPr>
          <p:nvPr>
            <p:ph sz="quarter" idx="12"/>
          </p:nvPr>
        </p:nvSpPr>
        <p:spPr/>
        <p:txBody>
          <a:bodyPr/>
          <a:lstStyle/>
          <a:p>
            <a:r>
              <a:rPr lang="en-IN" dirty="0"/>
              <a:t>Building Resilient Applications</a:t>
            </a:r>
          </a:p>
          <a:p>
            <a:r>
              <a:rPr lang="en-IN" dirty="0"/>
              <a:t>Customized Elements</a:t>
            </a:r>
          </a:p>
          <a:p>
            <a:r>
              <a:rPr lang="en-IN" dirty="0"/>
              <a:t>Isolating Team Codes</a:t>
            </a:r>
          </a:p>
          <a:p>
            <a:r>
              <a:rPr lang="en-IN" dirty="0"/>
              <a:t>Tech Agnostic Approach</a:t>
            </a:r>
          </a:p>
        </p:txBody>
      </p:sp>
      <p:sp>
        <p:nvSpPr>
          <p:cNvPr id="3" name="Title 2">
            <a:extLst>
              <a:ext uri="{FF2B5EF4-FFF2-40B4-BE49-F238E27FC236}">
                <a16:creationId xmlns:a16="http://schemas.microsoft.com/office/drawing/2014/main" id="{16F3C163-5984-4C62-8148-86DBAF48A8C8}"/>
              </a:ext>
            </a:extLst>
          </p:cNvPr>
          <p:cNvSpPr>
            <a:spLocks noGrp="1"/>
          </p:cNvSpPr>
          <p:nvPr>
            <p:ph type="title"/>
          </p:nvPr>
        </p:nvSpPr>
        <p:spPr/>
        <p:txBody>
          <a:bodyPr/>
          <a:lstStyle/>
          <a:p>
            <a:r>
              <a:rPr lang="en-IN" dirty="0"/>
              <a:t>Micro Frontend Core Ideas</a:t>
            </a:r>
          </a:p>
        </p:txBody>
      </p:sp>
    </p:spTree>
    <p:extLst>
      <p:ext uri="{BB962C8B-B14F-4D97-AF65-F5344CB8AC3E}">
        <p14:creationId xmlns:p14="http://schemas.microsoft.com/office/powerpoint/2010/main" val="2506707232"/>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217B3CE-CF0C-490D-B8E3-549BB374AC67}"/>
              </a:ext>
            </a:extLst>
          </p:cNvPr>
          <p:cNvSpPr>
            <a:spLocks noGrp="1"/>
          </p:cNvSpPr>
          <p:nvPr>
            <p:ph sz="quarter" idx="12"/>
          </p:nvPr>
        </p:nvSpPr>
        <p:spPr/>
        <p:txBody>
          <a:bodyPr>
            <a:normAutofit fontScale="85000" lnSpcReduction="20000"/>
          </a:bodyPr>
          <a:lstStyle/>
          <a:p>
            <a:r>
              <a:rPr lang="en-US" dirty="0"/>
              <a:t>Bit: It is one of the most popular production-ready solutions that lets you build and manage frontends with the help of independent components.</a:t>
            </a:r>
          </a:p>
          <a:p>
            <a:r>
              <a:rPr lang="en-US" dirty="0"/>
              <a:t>Module Federation:  A JavaScript architecture that allows you to import code for other applications dynamically at run time.</a:t>
            </a:r>
          </a:p>
          <a:p>
            <a:r>
              <a:rPr lang="en-US" dirty="0"/>
              <a:t>Single SPA: Another JavaScript framework that adds a lifecycle to applications. Each app can, then, respond to URL routing and knows how to unmount, mount, and bootstrap from the DOM.</a:t>
            </a:r>
          </a:p>
          <a:p>
            <a:r>
              <a:rPr lang="en-US" dirty="0" err="1"/>
              <a:t>SystemJS</a:t>
            </a:r>
            <a:r>
              <a:rPr lang="en-US" dirty="0"/>
              <a:t>: It is the solution you need for managing independent modules across browsers. A key factor for successful Micro Frontend implementation.</a:t>
            </a:r>
          </a:p>
          <a:p>
            <a:r>
              <a:rPr lang="en-US" dirty="0" err="1"/>
              <a:t>Piral</a:t>
            </a:r>
            <a:r>
              <a:rPr lang="en-US" dirty="0"/>
              <a:t>: This enables you to leverage the Micro Frontend architecture through modular frontend apps that are extended at runtime with the help of decoupled modules known as </a:t>
            </a:r>
            <a:r>
              <a:rPr lang="en-US" dirty="0" err="1"/>
              <a:t>Pilets</a:t>
            </a:r>
            <a:r>
              <a:rPr lang="en-US" dirty="0"/>
              <a:t>.</a:t>
            </a:r>
            <a:endParaRPr lang="en-IN" dirty="0"/>
          </a:p>
        </p:txBody>
      </p:sp>
      <p:sp>
        <p:nvSpPr>
          <p:cNvPr id="3" name="Title 2">
            <a:extLst>
              <a:ext uri="{FF2B5EF4-FFF2-40B4-BE49-F238E27FC236}">
                <a16:creationId xmlns:a16="http://schemas.microsoft.com/office/drawing/2014/main" id="{76818FB9-6BA6-4C03-AD93-D3658C3C97FE}"/>
              </a:ext>
            </a:extLst>
          </p:cNvPr>
          <p:cNvSpPr>
            <a:spLocks noGrp="1"/>
          </p:cNvSpPr>
          <p:nvPr>
            <p:ph type="title"/>
          </p:nvPr>
        </p:nvSpPr>
        <p:spPr/>
        <p:txBody>
          <a:bodyPr/>
          <a:lstStyle/>
          <a:p>
            <a:r>
              <a:rPr lang="en-US" dirty="0"/>
              <a:t>What Made Micro Frontend A Reality?</a:t>
            </a:r>
            <a:endParaRPr lang="en-IN" dirty="0"/>
          </a:p>
        </p:txBody>
      </p:sp>
    </p:spTree>
    <p:extLst>
      <p:ext uri="{BB962C8B-B14F-4D97-AF65-F5344CB8AC3E}">
        <p14:creationId xmlns:p14="http://schemas.microsoft.com/office/powerpoint/2010/main" val="2562180541"/>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EDDA720-079E-4414-88BA-6059FF4AEAB7}"/>
              </a:ext>
            </a:extLst>
          </p:cNvPr>
          <p:cNvSpPr>
            <a:spLocks noGrp="1"/>
          </p:cNvSpPr>
          <p:nvPr>
            <p:ph type="title"/>
          </p:nvPr>
        </p:nvSpPr>
        <p:spPr/>
        <p:txBody>
          <a:bodyPr/>
          <a:lstStyle/>
          <a:p>
            <a:r>
              <a:rPr lang="en-IN" dirty="0"/>
              <a:t>Benefits of </a:t>
            </a:r>
            <a:r>
              <a:rPr lang="en-IN" dirty="0" err="1"/>
              <a:t>Microfrontends</a:t>
            </a:r>
            <a:endParaRPr lang="en-IN" dirty="0"/>
          </a:p>
        </p:txBody>
      </p:sp>
      <p:pic>
        <p:nvPicPr>
          <p:cNvPr id="4098" name="Picture 2" descr="End-to-End-Teams-with-Mcrofrontends">
            <a:extLst>
              <a:ext uri="{FF2B5EF4-FFF2-40B4-BE49-F238E27FC236}">
                <a16:creationId xmlns:a16="http://schemas.microsoft.com/office/drawing/2014/main" id="{489604E2-2EA6-470C-B7C9-7142521807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36" y="1600200"/>
            <a:ext cx="9144000" cy="44656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9095048"/>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Questions</a:t>
            </a:r>
          </a:p>
        </p:txBody>
      </p:sp>
    </p:spTree>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pPr lvl="1"/>
            <a:r>
              <a:rPr lang="en-US" dirty="0" err="1"/>
              <a:t>Reactjs</a:t>
            </a:r>
            <a:endParaRPr lang="en-US" dirty="0"/>
          </a:p>
          <a:p>
            <a:pPr lvl="1"/>
            <a:r>
              <a:rPr lang="en-US" dirty="0"/>
              <a:t>JSX, Props and State</a:t>
            </a:r>
          </a:p>
          <a:p>
            <a:pPr lvl="1"/>
            <a:r>
              <a:rPr lang="en-US" dirty="0"/>
              <a:t>Events</a:t>
            </a:r>
          </a:p>
          <a:p>
            <a:pPr lvl="1"/>
            <a:r>
              <a:rPr lang="en-US" dirty="0"/>
              <a:t>Component Interaction</a:t>
            </a:r>
          </a:p>
        </p:txBody>
      </p:sp>
      <p:sp>
        <p:nvSpPr>
          <p:cNvPr id="3" name="Title 2"/>
          <p:cNvSpPr>
            <a:spLocks noGrp="1"/>
          </p:cNvSpPr>
          <p:nvPr>
            <p:ph type="title"/>
          </p:nvPr>
        </p:nvSpPr>
        <p:spPr/>
        <p:txBody>
          <a:bodyPr/>
          <a:lstStyle/>
          <a:p>
            <a:r>
              <a:rPr lang="en-US" dirty="0"/>
              <a:t>Module Summary</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F54F793-CD3C-431F-A133-B979AEE40F83}"/>
              </a:ext>
            </a:extLst>
          </p:cNvPr>
          <p:cNvPicPr>
            <a:picLocks noChangeAspect="1"/>
          </p:cNvPicPr>
          <p:nvPr/>
        </p:nvPicPr>
        <p:blipFill>
          <a:blip r:embed="rId2"/>
          <a:stretch>
            <a:fillRect/>
          </a:stretch>
        </p:blipFill>
        <p:spPr>
          <a:xfrm>
            <a:off x="0" y="1143000"/>
            <a:ext cx="9144000" cy="5143500"/>
          </a:xfrm>
          <a:prstGeom prst="rect">
            <a:avLst/>
          </a:prstGeom>
        </p:spPr>
      </p:pic>
    </p:spTree>
    <p:extLst>
      <p:ext uri="{BB962C8B-B14F-4D97-AF65-F5344CB8AC3E}">
        <p14:creationId xmlns:p14="http://schemas.microsoft.com/office/powerpoint/2010/main" val="5350730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t="1481" b="9630"/>
          <a:stretch/>
        </p:blipFill>
        <p:spPr>
          <a:xfrm>
            <a:off x="0" y="1219200"/>
            <a:ext cx="9144000" cy="4572000"/>
          </a:xfrm>
          <a:prstGeom prst="rect">
            <a:avLst/>
          </a:prstGeom>
        </p:spPr>
      </p:pic>
    </p:spTree>
    <p:extLst>
      <p:ext uri="{BB962C8B-B14F-4D97-AF65-F5344CB8AC3E}">
        <p14:creationId xmlns:p14="http://schemas.microsoft.com/office/powerpoint/2010/main" val="17285007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cdn-images-1.medium.com/max/1500/1*-Jvw1yLylLwpw-_boV5HNw.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457200"/>
            <a:ext cx="10370095" cy="668525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DE8C435-FD90-9594-0EBF-CD4E42B8A77C}"/>
              </a:ext>
            </a:extLst>
          </p:cNvPr>
          <p:cNvSpPr>
            <a:spLocks noGrp="1"/>
          </p:cNvSpPr>
          <p:nvPr>
            <p:ph type="title"/>
          </p:nvPr>
        </p:nvSpPr>
        <p:spPr/>
        <p:txBody>
          <a:bodyPr/>
          <a:lstStyle/>
          <a:p>
            <a:r>
              <a:rPr lang="en-IN" dirty="0"/>
              <a:t>Why Redux</a:t>
            </a:r>
          </a:p>
        </p:txBody>
      </p:sp>
    </p:spTree>
    <p:extLst>
      <p:ext uri="{BB962C8B-B14F-4D97-AF65-F5344CB8AC3E}">
        <p14:creationId xmlns:p14="http://schemas.microsoft.com/office/powerpoint/2010/main" val="35755671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cdn-images-1.medium.com/max/1500/1*HdW9EAF92r__hgFINFGYSw.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106" y="838200"/>
            <a:ext cx="9432291" cy="608068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5F1E0B2B-0950-9B44-3DEC-801DE95CE550}"/>
              </a:ext>
            </a:extLst>
          </p:cNvPr>
          <p:cNvSpPr>
            <a:spLocks noGrp="1"/>
          </p:cNvSpPr>
          <p:nvPr>
            <p:ph type="title"/>
          </p:nvPr>
        </p:nvSpPr>
        <p:spPr/>
        <p:txBody>
          <a:bodyPr/>
          <a:lstStyle/>
          <a:p>
            <a:r>
              <a:rPr lang="en-IN" dirty="0"/>
              <a:t>Why Redux</a:t>
            </a:r>
          </a:p>
        </p:txBody>
      </p:sp>
    </p:spTree>
    <p:extLst>
      <p:ext uri="{BB962C8B-B14F-4D97-AF65-F5344CB8AC3E}">
        <p14:creationId xmlns:p14="http://schemas.microsoft.com/office/powerpoint/2010/main" val="38063283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hackernoon.com/hn-images/1*9kbmrgH8voxp_rx25LPqIw.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19200" y="1219200"/>
            <a:ext cx="6265311" cy="509448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320D2F42-E06C-618E-4512-AFADD87CF1F3}"/>
              </a:ext>
            </a:extLst>
          </p:cNvPr>
          <p:cNvSpPr>
            <a:spLocks noGrp="1"/>
          </p:cNvSpPr>
          <p:nvPr>
            <p:ph type="title"/>
          </p:nvPr>
        </p:nvSpPr>
        <p:spPr/>
        <p:txBody>
          <a:bodyPr/>
          <a:lstStyle/>
          <a:p>
            <a:r>
              <a:rPr lang="en-IN" dirty="0"/>
              <a:t>Why Redux</a:t>
            </a:r>
          </a:p>
        </p:txBody>
      </p:sp>
    </p:spTree>
    <p:extLst>
      <p:ext uri="{BB962C8B-B14F-4D97-AF65-F5344CB8AC3E}">
        <p14:creationId xmlns:p14="http://schemas.microsoft.com/office/powerpoint/2010/main" val="39775688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7D9F42C3-2DA6-F04F-AC54-45AFB18849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6902" y="1828800"/>
            <a:ext cx="6670196" cy="4192695"/>
          </a:xfrm>
          <a:prstGeom prst="rect">
            <a:avLst/>
          </a:prstGeom>
        </p:spPr>
      </p:pic>
      <p:sp>
        <p:nvSpPr>
          <p:cNvPr id="4" name="Title 3">
            <a:extLst>
              <a:ext uri="{FF2B5EF4-FFF2-40B4-BE49-F238E27FC236}">
                <a16:creationId xmlns:a16="http://schemas.microsoft.com/office/drawing/2014/main" id="{CE585DEF-084B-310B-5569-27D67FB26153}"/>
              </a:ext>
            </a:extLst>
          </p:cNvPr>
          <p:cNvSpPr>
            <a:spLocks noGrp="1"/>
          </p:cNvSpPr>
          <p:nvPr>
            <p:ph type="title"/>
          </p:nvPr>
        </p:nvSpPr>
        <p:spPr/>
        <p:txBody>
          <a:bodyPr/>
          <a:lstStyle/>
          <a:p>
            <a:r>
              <a:rPr lang="en-IN" dirty="0"/>
              <a:t>Why Redux</a:t>
            </a:r>
          </a:p>
        </p:txBody>
      </p:sp>
    </p:spTree>
    <p:extLst>
      <p:ext uri="{BB962C8B-B14F-4D97-AF65-F5344CB8AC3E}">
        <p14:creationId xmlns:p14="http://schemas.microsoft.com/office/powerpoint/2010/main" val="26138894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E585DEF-084B-310B-5569-27D67FB26153}"/>
              </a:ext>
            </a:extLst>
          </p:cNvPr>
          <p:cNvSpPr>
            <a:spLocks noGrp="1"/>
          </p:cNvSpPr>
          <p:nvPr>
            <p:ph type="title"/>
          </p:nvPr>
        </p:nvSpPr>
        <p:spPr/>
        <p:txBody>
          <a:bodyPr/>
          <a:lstStyle/>
          <a:p>
            <a:r>
              <a:rPr lang="en-IN" dirty="0"/>
              <a:t>Why Redux</a:t>
            </a:r>
          </a:p>
        </p:txBody>
      </p:sp>
      <p:pic>
        <p:nvPicPr>
          <p:cNvPr id="6" name="Picture 5" descr="Diagram&#10;&#10;Description automatically generated">
            <a:extLst>
              <a:ext uri="{FF2B5EF4-FFF2-40B4-BE49-F238E27FC236}">
                <a16:creationId xmlns:a16="http://schemas.microsoft.com/office/drawing/2014/main" id="{F33E2056-8616-4546-9238-F6F4975188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0600" y="1981200"/>
            <a:ext cx="6573167" cy="3429479"/>
          </a:xfrm>
          <a:prstGeom prst="rect">
            <a:avLst/>
          </a:prstGeom>
        </p:spPr>
      </p:pic>
    </p:spTree>
    <p:extLst>
      <p:ext uri="{BB962C8B-B14F-4D97-AF65-F5344CB8AC3E}">
        <p14:creationId xmlns:p14="http://schemas.microsoft.com/office/powerpoint/2010/main" val="31508710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8A13106-B2CE-487C-AE04-76B8E65EB438}"/>
              </a:ext>
            </a:extLst>
          </p:cNvPr>
          <p:cNvPicPr>
            <a:picLocks noChangeAspect="1"/>
          </p:cNvPicPr>
          <p:nvPr/>
        </p:nvPicPr>
        <p:blipFill>
          <a:blip r:embed="rId2"/>
          <a:stretch>
            <a:fillRect/>
          </a:stretch>
        </p:blipFill>
        <p:spPr>
          <a:xfrm>
            <a:off x="0" y="1219200"/>
            <a:ext cx="9144000" cy="5143500"/>
          </a:xfrm>
          <a:prstGeom prst="rect">
            <a:avLst/>
          </a:prstGeom>
        </p:spPr>
      </p:pic>
    </p:spTree>
    <p:extLst>
      <p:ext uri="{BB962C8B-B14F-4D97-AF65-F5344CB8AC3E}">
        <p14:creationId xmlns:p14="http://schemas.microsoft.com/office/powerpoint/2010/main" val="39361298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7500" t="23333" r="10833" b="29260"/>
          <a:stretch/>
        </p:blipFill>
        <p:spPr>
          <a:xfrm>
            <a:off x="685800" y="2057400"/>
            <a:ext cx="7467600" cy="2481146"/>
          </a:xfrm>
          <a:prstGeom prst="rect">
            <a:avLst/>
          </a:prstGeom>
        </p:spPr>
      </p:pic>
    </p:spTree>
    <p:extLst>
      <p:ext uri="{BB962C8B-B14F-4D97-AF65-F5344CB8AC3E}">
        <p14:creationId xmlns:p14="http://schemas.microsoft.com/office/powerpoint/2010/main" val="40115158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srcRect t="8518" b="11482"/>
          <a:stretch/>
        </p:blipFill>
        <p:spPr>
          <a:xfrm>
            <a:off x="0" y="1447800"/>
            <a:ext cx="9144000" cy="4419600"/>
          </a:xfrm>
          <a:prstGeom prst="rect">
            <a:avLst/>
          </a:prstGeom>
        </p:spPr>
      </p:pic>
    </p:spTree>
    <p:extLst>
      <p:ext uri="{BB962C8B-B14F-4D97-AF65-F5344CB8AC3E}">
        <p14:creationId xmlns:p14="http://schemas.microsoft.com/office/powerpoint/2010/main" val="97612573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066800"/>
            <a:ext cx="9144000" cy="5143500"/>
          </a:xfrm>
          <a:prstGeom prst="rect">
            <a:avLst/>
          </a:prstGeom>
        </p:spPr>
      </p:pic>
    </p:spTree>
    <p:extLst>
      <p:ext uri="{BB962C8B-B14F-4D97-AF65-F5344CB8AC3E}">
        <p14:creationId xmlns:p14="http://schemas.microsoft.com/office/powerpoint/2010/main" val="295472165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Features of React</a:t>
            </a:r>
          </a:p>
        </p:txBody>
      </p:sp>
      <p:pic>
        <p:nvPicPr>
          <p:cNvPr id="11266" name="Picture 2" descr="React-Features - ReactJS Tutorial - Edurek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8070" y="1828800"/>
            <a:ext cx="857733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501740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Features of React</a:t>
            </a:r>
          </a:p>
        </p:txBody>
      </p:sp>
      <p:pic>
        <p:nvPicPr>
          <p:cNvPr id="1026" name="Picture 2" descr="React Featur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0" y="1981200"/>
            <a:ext cx="3810000" cy="35242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257226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Features Of React</a:t>
            </a:r>
            <a:br>
              <a:rPr lang="en-IN" b="0" dirty="0"/>
            </a:br>
            <a:endParaRPr lang="en-IN" dirty="0"/>
          </a:p>
        </p:txBody>
      </p:sp>
      <p:pic>
        <p:nvPicPr>
          <p:cNvPr id="6146" name="Picture 2" descr="jsx - What Is React - Edurek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2387600"/>
            <a:ext cx="7239000" cy="2914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565448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457200" y="2971800"/>
            <a:ext cx="8228013" cy="670326"/>
          </a:xfrm>
        </p:spPr>
        <p:txBody>
          <a:bodyPr/>
          <a:lstStyle/>
          <a:p>
            <a:pPr algn="ctr"/>
            <a:r>
              <a:rPr lang="en-IN" dirty="0">
                <a:hlinkClick r:id="rId2" action="ppaction://hlinkfile"/>
              </a:rPr>
              <a:t>React Versions</a:t>
            </a:r>
          </a:p>
        </p:txBody>
      </p:sp>
    </p:spTree>
    <p:extLst>
      <p:ext uri="{BB962C8B-B14F-4D97-AF65-F5344CB8AC3E}">
        <p14:creationId xmlns:p14="http://schemas.microsoft.com/office/powerpoint/2010/main" val="379862125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857250"/>
            <a:ext cx="9144000" cy="5143500"/>
          </a:xfrm>
          <a:prstGeom prst="rect">
            <a:avLst/>
          </a:prstGeom>
        </p:spPr>
      </p:pic>
    </p:spTree>
    <p:extLst>
      <p:ext uri="{BB962C8B-B14F-4D97-AF65-F5344CB8AC3E}">
        <p14:creationId xmlns:p14="http://schemas.microsoft.com/office/powerpoint/2010/main" val="374814558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0" dirty="0"/>
              <a:t>React Environment Setup</a:t>
            </a:r>
            <a:br>
              <a:rPr lang="en-IN" b="0" dirty="0"/>
            </a:br>
            <a:endParaRPr lang="en-IN" dirty="0"/>
          </a:p>
        </p:txBody>
      </p:sp>
      <p:sp>
        <p:nvSpPr>
          <p:cNvPr id="3" name="Content Placeholder 2"/>
          <p:cNvSpPr>
            <a:spLocks noGrp="1"/>
          </p:cNvSpPr>
          <p:nvPr>
            <p:ph sz="quarter" idx="12"/>
          </p:nvPr>
        </p:nvSpPr>
        <p:spPr/>
        <p:txBody>
          <a:bodyPr/>
          <a:lstStyle/>
          <a:p>
            <a:r>
              <a:rPr lang="en-US" dirty="0"/>
              <a:t>Pre-requisite for </a:t>
            </a:r>
            <a:r>
              <a:rPr lang="en-US" dirty="0" err="1"/>
              <a:t>ReactJS</a:t>
            </a:r>
            <a:endParaRPr lang="en-US" dirty="0"/>
          </a:p>
          <a:p>
            <a:pPr lvl="1"/>
            <a:r>
              <a:rPr lang="en-US" dirty="0"/>
              <a:t>NodeJS and NPM</a:t>
            </a:r>
          </a:p>
          <a:p>
            <a:pPr lvl="1"/>
            <a:r>
              <a:rPr lang="en-US" dirty="0"/>
              <a:t>React and React DOM</a:t>
            </a:r>
          </a:p>
          <a:p>
            <a:pPr lvl="1"/>
            <a:r>
              <a:rPr lang="en-US" dirty="0" err="1"/>
              <a:t>Webpack</a:t>
            </a:r>
            <a:endParaRPr lang="en-US" dirty="0"/>
          </a:p>
          <a:p>
            <a:pPr lvl="1"/>
            <a:r>
              <a:rPr lang="en-US" dirty="0"/>
              <a:t>Babel</a:t>
            </a:r>
          </a:p>
          <a:p>
            <a:r>
              <a:rPr lang="en-US" dirty="0"/>
              <a:t>Ways to install </a:t>
            </a:r>
            <a:r>
              <a:rPr lang="en-US" dirty="0" err="1"/>
              <a:t>ReactJS</a:t>
            </a:r>
            <a:endParaRPr lang="en-US" dirty="0"/>
          </a:p>
          <a:p>
            <a:pPr lvl="1"/>
            <a:r>
              <a:rPr lang="en-US" dirty="0"/>
              <a:t>There are two ways to set up an environment for successful </a:t>
            </a:r>
            <a:r>
              <a:rPr lang="en-US" dirty="0" err="1"/>
              <a:t>ReactJS</a:t>
            </a:r>
            <a:r>
              <a:rPr lang="en-US" dirty="0"/>
              <a:t> application. They are given below.</a:t>
            </a:r>
          </a:p>
          <a:p>
            <a:pPr lvl="1"/>
            <a:r>
              <a:rPr lang="en-US" dirty="0"/>
              <a:t>Using the npm command</a:t>
            </a:r>
          </a:p>
          <a:p>
            <a:pPr lvl="1"/>
            <a:r>
              <a:rPr lang="en-US" dirty="0"/>
              <a:t>Using the create-react-app command</a:t>
            </a:r>
          </a:p>
          <a:p>
            <a:endParaRPr lang="en-US" dirty="0"/>
          </a:p>
          <a:p>
            <a:endParaRPr lang="en-IN" dirty="0"/>
          </a:p>
        </p:txBody>
      </p:sp>
    </p:spTree>
    <p:extLst>
      <p:ext uri="{BB962C8B-B14F-4D97-AF65-F5344CB8AC3E}">
        <p14:creationId xmlns:p14="http://schemas.microsoft.com/office/powerpoint/2010/main" val="203937245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77500" lnSpcReduction="20000"/>
          </a:bodyPr>
          <a:lstStyle/>
          <a:p>
            <a:r>
              <a:rPr lang="en-US" dirty="0"/>
              <a:t>Starting a new React project is very complicated, with so many build tools. </a:t>
            </a:r>
          </a:p>
          <a:p>
            <a:r>
              <a:rPr lang="en-US" dirty="0"/>
              <a:t>It uses many dependencies, configuration files, and other requirements such as Babel, </a:t>
            </a:r>
            <a:r>
              <a:rPr lang="en-US" dirty="0" err="1"/>
              <a:t>Webpack</a:t>
            </a:r>
            <a:r>
              <a:rPr lang="en-US" dirty="0"/>
              <a:t>, </a:t>
            </a:r>
            <a:r>
              <a:rPr lang="en-US" dirty="0" err="1"/>
              <a:t>ESLint</a:t>
            </a:r>
            <a:r>
              <a:rPr lang="en-US" dirty="0"/>
              <a:t> before writing a single line of React code. </a:t>
            </a:r>
          </a:p>
          <a:p>
            <a:r>
              <a:rPr lang="en-US" dirty="0"/>
              <a:t>Create React App CLI tool removes all that complexities and makes React app simple. </a:t>
            </a:r>
          </a:p>
          <a:p>
            <a:r>
              <a:rPr lang="en-US" dirty="0"/>
              <a:t>For this, you need to install the package using NPM, and then run a few simple commands to get a new React project.</a:t>
            </a:r>
          </a:p>
          <a:p>
            <a:r>
              <a:rPr lang="en-US" dirty="0"/>
              <a:t>The create-react-app is an excellent tool for beginners, which allows you to create and run React project very quickly. </a:t>
            </a:r>
          </a:p>
          <a:p>
            <a:r>
              <a:rPr lang="en-US" dirty="0"/>
              <a:t>It does not take any configuration manually. This tool is wrapping all of the required dependencies like </a:t>
            </a:r>
            <a:r>
              <a:rPr lang="en-US" dirty="0" err="1"/>
              <a:t>Webpack</a:t>
            </a:r>
            <a:r>
              <a:rPr lang="en-US" dirty="0"/>
              <a:t>, Babel for React project itself and then you need to focus on writing React code only. </a:t>
            </a:r>
          </a:p>
          <a:p>
            <a:r>
              <a:rPr lang="en-US" dirty="0"/>
              <a:t>This tool sets up the development environment, provides an excellent developer experience, and optimizes the app for production.</a:t>
            </a:r>
            <a:endParaRPr lang="en-IN" dirty="0"/>
          </a:p>
        </p:txBody>
      </p:sp>
      <p:sp>
        <p:nvSpPr>
          <p:cNvPr id="3" name="Title 2"/>
          <p:cNvSpPr>
            <a:spLocks noGrp="1"/>
          </p:cNvSpPr>
          <p:nvPr>
            <p:ph type="title"/>
          </p:nvPr>
        </p:nvSpPr>
        <p:spPr/>
        <p:txBody>
          <a:bodyPr/>
          <a:lstStyle/>
          <a:p>
            <a:r>
              <a:rPr lang="en-IN" dirty="0"/>
              <a:t>Create react app</a:t>
            </a:r>
          </a:p>
        </p:txBody>
      </p:sp>
    </p:spTree>
    <p:extLst>
      <p:ext uri="{BB962C8B-B14F-4D97-AF65-F5344CB8AC3E}">
        <p14:creationId xmlns:p14="http://schemas.microsoft.com/office/powerpoint/2010/main" val="58589038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a:xfrm>
            <a:off x="457201" y="1381124"/>
            <a:ext cx="8228012" cy="5019675"/>
          </a:xfrm>
        </p:spPr>
        <p:txBody>
          <a:bodyPr>
            <a:normAutofit fontScale="92500" lnSpcReduction="20000"/>
          </a:bodyPr>
          <a:lstStyle/>
          <a:p>
            <a:r>
              <a:rPr lang="en-US" dirty="0"/>
              <a:t>The Create React App is maintained by </a:t>
            </a:r>
            <a:r>
              <a:rPr lang="en-US" b="1" dirty="0"/>
              <a:t>Facebook</a:t>
            </a:r>
            <a:r>
              <a:rPr lang="en-US" dirty="0"/>
              <a:t> and can works on any </a:t>
            </a:r>
            <a:r>
              <a:rPr lang="en-US" b="1" dirty="0"/>
              <a:t>platform</a:t>
            </a:r>
            <a:r>
              <a:rPr lang="en-US" dirty="0"/>
              <a:t>, for example, </a:t>
            </a:r>
            <a:r>
              <a:rPr lang="en-US" dirty="0" err="1"/>
              <a:t>macOS</a:t>
            </a:r>
            <a:r>
              <a:rPr lang="en-US" dirty="0"/>
              <a:t>, Windows, Linux, etc. </a:t>
            </a:r>
          </a:p>
          <a:p>
            <a:r>
              <a:rPr lang="en-US" dirty="0"/>
              <a:t>To create a React Project using create-react-app, you need to have installed the following things in your system.</a:t>
            </a:r>
          </a:p>
          <a:p>
            <a:r>
              <a:rPr lang="en-US" dirty="0"/>
              <a:t>Node version &gt;= 8.10</a:t>
            </a:r>
          </a:p>
          <a:p>
            <a:r>
              <a:rPr lang="en-US" dirty="0"/>
              <a:t>NPM version &gt;= 5.6</a:t>
            </a:r>
          </a:p>
          <a:p>
            <a:r>
              <a:rPr lang="en-US" dirty="0"/>
              <a:t>Let us check the current version of Node and NPM in the system.</a:t>
            </a:r>
          </a:p>
          <a:p>
            <a:r>
              <a:rPr lang="en-US" dirty="0"/>
              <a:t>Run the following command to check the Node version in the command prompt.</a:t>
            </a:r>
          </a:p>
          <a:p>
            <a:r>
              <a:rPr lang="en-US" dirty="0"/>
              <a:t>$ node -v </a:t>
            </a:r>
          </a:p>
          <a:p>
            <a:r>
              <a:rPr lang="en-IN" dirty="0"/>
              <a:t> </a:t>
            </a:r>
            <a:r>
              <a:rPr lang="en-IN" dirty="0" err="1"/>
              <a:t>npm</a:t>
            </a:r>
            <a:r>
              <a:rPr lang="en-IN" dirty="0"/>
              <a:t> -v  </a:t>
            </a:r>
          </a:p>
        </p:txBody>
      </p:sp>
      <p:sp>
        <p:nvSpPr>
          <p:cNvPr id="3" name="Title 2"/>
          <p:cNvSpPr>
            <a:spLocks noGrp="1"/>
          </p:cNvSpPr>
          <p:nvPr>
            <p:ph type="title"/>
          </p:nvPr>
        </p:nvSpPr>
        <p:spPr/>
        <p:txBody>
          <a:bodyPr/>
          <a:lstStyle/>
          <a:p>
            <a:r>
              <a:rPr lang="en-IN" b="0" dirty="0"/>
              <a:t>Requirements</a:t>
            </a:r>
            <a:br>
              <a:rPr lang="en-IN" b="0" dirty="0"/>
            </a:br>
            <a:endParaRPr lang="en-IN" dirty="0"/>
          </a:p>
        </p:txBody>
      </p:sp>
    </p:spTree>
    <p:extLst>
      <p:ext uri="{BB962C8B-B14F-4D97-AF65-F5344CB8AC3E}">
        <p14:creationId xmlns:p14="http://schemas.microsoft.com/office/powerpoint/2010/main" val="21583599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b="29091"/>
          <a:stretch/>
        </p:blipFill>
        <p:spPr>
          <a:xfrm>
            <a:off x="40888" y="968298"/>
            <a:ext cx="8928410" cy="3168340"/>
          </a:xfrm>
          <a:prstGeom prst="rect">
            <a:avLst/>
          </a:prstGeom>
        </p:spPr>
      </p:pic>
      <p:pic>
        <p:nvPicPr>
          <p:cNvPr id="3" name="Picture 2"/>
          <p:cNvPicPr>
            <a:picLocks noChangeAspect="1"/>
          </p:cNvPicPr>
          <p:nvPr/>
        </p:nvPicPr>
        <p:blipFill rotWithShape="1">
          <a:blip r:embed="rId3"/>
          <a:srcRect t="20371" b="15926"/>
          <a:stretch/>
        </p:blipFill>
        <p:spPr>
          <a:xfrm>
            <a:off x="2416098" y="4091088"/>
            <a:ext cx="6553200" cy="2348230"/>
          </a:xfrm>
          <a:prstGeom prst="rect">
            <a:avLst/>
          </a:prstGeom>
        </p:spPr>
      </p:pic>
    </p:spTree>
    <p:extLst>
      <p:ext uri="{BB962C8B-B14F-4D97-AF65-F5344CB8AC3E}">
        <p14:creationId xmlns:p14="http://schemas.microsoft.com/office/powerpoint/2010/main" val="175712225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t="23333" b="10000"/>
          <a:stretch/>
        </p:blipFill>
        <p:spPr>
          <a:xfrm>
            <a:off x="0" y="2057400"/>
            <a:ext cx="9144000" cy="3429000"/>
          </a:xfrm>
          <a:prstGeom prst="rect">
            <a:avLst/>
          </a:prstGeom>
        </p:spPr>
      </p:pic>
    </p:spTree>
    <p:extLst>
      <p:ext uri="{BB962C8B-B14F-4D97-AF65-F5344CB8AC3E}">
        <p14:creationId xmlns:p14="http://schemas.microsoft.com/office/powerpoint/2010/main" val="353555659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a:t>
            </a:r>
            <a:r>
              <a:rPr lang="en-IN" dirty="0" err="1"/>
              <a:t>npmrc</a:t>
            </a:r>
            <a:r>
              <a:rPr lang="en-IN" dirty="0"/>
              <a:t> settings</a:t>
            </a:r>
          </a:p>
        </p:txBody>
      </p:sp>
      <p:sp>
        <p:nvSpPr>
          <p:cNvPr id="3" name="Content Placeholder 2"/>
          <p:cNvSpPr>
            <a:spLocks noGrp="1"/>
          </p:cNvSpPr>
          <p:nvPr>
            <p:ph sz="quarter" idx="12"/>
          </p:nvPr>
        </p:nvSpPr>
        <p:spPr/>
        <p:txBody>
          <a:bodyPr>
            <a:normAutofit fontScale="92500" lnSpcReduction="20000"/>
          </a:bodyPr>
          <a:lstStyle/>
          <a:p>
            <a:r>
              <a:rPr lang="en-IN" dirty="0"/>
              <a:t>npm </a:t>
            </a:r>
            <a:r>
              <a:rPr lang="en-IN" dirty="0" err="1"/>
              <a:t>config</a:t>
            </a:r>
            <a:r>
              <a:rPr lang="en-IN" dirty="0"/>
              <a:t> set strict-</a:t>
            </a:r>
            <a:r>
              <a:rPr lang="en-IN" dirty="0" err="1"/>
              <a:t>ssl</a:t>
            </a:r>
            <a:r>
              <a:rPr lang="en-IN" dirty="0"/>
              <a:t>=false</a:t>
            </a:r>
            <a:endParaRPr lang="en-US" dirty="0"/>
          </a:p>
          <a:p>
            <a:r>
              <a:rPr lang="en-US" dirty="0"/>
              <a:t>npm config set proxy http://username:password@proxyname:port</a:t>
            </a:r>
          </a:p>
          <a:p>
            <a:r>
              <a:rPr lang="en-US" dirty="0"/>
              <a:t>npm config set https-proxy http://username:password@proxyname:port</a:t>
            </a:r>
          </a:p>
          <a:p>
            <a:r>
              <a:rPr lang="en-US" dirty="0"/>
              <a:t>npm config set registry </a:t>
            </a:r>
            <a:r>
              <a:rPr lang="en-US" dirty="0">
                <a:hlinkClick r:id="rId2"/>
              </a:rPr>
              <a:t>http://registry.npmjs.org/</a:t>
            </a:r>
            <a:endParaRPr lang="en-US" dirty="0"/>
          </a:p>
          <a:p>
            <a:r>
              <a:rPr lang="en-US" dirty="0"/>
              <a:t>Or</a:t>
            </a:r>
          </a:p>
          <a:p>
            <a:r>
              <a:rPr lang="en-IN" dirty="0"/>
              <a:t>Npm </a:t>
            </a:r>
            <a:r>
              <a:rPr lang="en-IN" dirty="0" err="1"/>
              <a:t>config</a:t>
            </a:r>
            <a:r>
              <a:rPr lang="en-IN" dirty="0"/>
              <a:t> edit</a:t>
            </a:r>
          </a:p>
          <a:p>
            <a:r>
              <a:rPr lang="en-US" dirty="0"/>
              <a:t>proxy = http://username:password@proxyname:port</a:t>
            </a:r>
          </a:p>
          <a:p>
            <a:r>
              <a:rPr lang="en-US" dirty="0"/>
              <a:t>https-proxy = http://username:password@proxyname:port</a:t>
            </a:r>
          </a:p>
          <a:p>
            <a:r>
              <a:rPr lang="en-US" dirty="0"/>
              <a:t>Registry= </a:t>
            </a:r>
            <a:r>
              <a:rPr lang="en-US" dirty="0">
                <a:hlinkClick r:id="rId2"/>
              </a:rPr>
              <a:t>http://registry.npmjs.org/</a:t>
            </a:r>
            <a:endParaRPr lang="en-US" dirty="0"/>
          </a:p>
          <a:p>
            <a:endParaRPr lang="en-US" dirty="0"/>
          </a:p>
          <a:p>
            <a:endParaRPr lang="en-IN" dirty="0"/>
          </a:p>
        </p:txBody>
      </p:sp>
    </p:spTree>
    <p:extLst>
      <p:ext uri="{BB962C8B-B14F-4D97-AF65-F5344CB8AC3E}">
        <p14:creationId xmlns:p14="http://schemas.microsoft.com/office/powerpoint/2010/main" val="15171510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Yarn vs NPM</a:t>
            </a:r>
          </a:p>
        </p:txBody>
      </p:sp>
      <p:sp>
        <p:nvSpPr>
          <p:cNvPr id="3" name="Content Placeholder 2"/>
          <p:cNvSpPr>
            <a:spLocks noGrp="1"/>
          </p:cNvSpPr>
          <p:nvPr>
            <p:ph sz="quarter" idx="12"/>
          </p:nvPr>
        </p:nvSpPr>
        <p:spPr/>
        <p:txBody>
          <a:bodyPr>
            <a:normAutofit fontScale="92500" lnSpcReduction="10000"/>
          </a:bodyPr>
          <a:lstStyle/>
          <a:p>
            <a:r>
              <a:rPr lang="en-US" dirty="0"/>
              <a:t>There were two major shortcomings to npm. </a:t>
            </a:r>
          </a:p>
          <a:p>
            <a:r>
              <a:rPr lang="en-US" dirty="0"/>
              <a:t>First of all, npm didn't use a </a:t>
            </a:r>
            <a:r>
              <a:rPr lang="en-US" dirty="0" err="1"/>
              <a:t>lockfile</a:t>
            </a:r>
            <a:r>
              <a:rPr lang="en-US" dirty="0"/>
              <a:t>.</a:t>
            </a:r>
          </a:p>
          <a:p>
            <a:r>
              <a:rPr lang="en-US" dirty="0"/>
              <a:t>A </a:t>
            </a:r>
            <a:r>
              <a:rPr lang="en-US" dirty="0" err="1"/>
              <a:t>lockfile</a:t>
            </a:r>
            <a:r>
              <a:rPr lang="en-US" dirty="0"/>
              <a:t> contains all the information about the exact version of each dependency.</a:t>
            </a:r>
          </a:p>
          <a:p>
            <a:r>
              <a:rPr lang="en-US" dirty="0"/>
              <a:t>Considering packages add new versions all the time, there's a big risk your code can break if it's not compatible with the latest versions of certain dependencies. </a:t>
            </a:r>
          </a:p>
          <a:p>
            <a:r>
              <a:rPr lang="en-US" dirty="0"/>
              <a:t>That's why it's important to lock dependencies to a single version. This couldn't be done with npm 5 or below.</a:t>
            </a:r>
          </a:p>
          <a:p>
            <a:r>
              <a:rPr lang="en-US" dirty="0"/>
              <a:t>Yarn solved this problem by generating a </a:t>
            </a:r>
            <a:r>
              <a:rPr lang="en-US" dirty="0" err="1"/>
              <a:t>yarn.lock</a:t>
            </a:r>
            <a:r>
              <a:rPr lang="en-US" dirty="0"/>
              <a:t> file that stores exactly which version of which dependency was installed.</a:t>
            </a:r>
            <a:endParaRPr lang="en-IN" dirty="0"/>
          </a:p>
        </p:txBody>
      </p:sp>
    </p:spTree>
    <p:extLst>
      <p:ext uri="{BB962C8B-B14F-4D97-AF65-F5344CB8AC3E}">
        <p14:creationId xmlns:p14="http://schemas.microsoft.com/office/powerpoint/2010/main" val="159117039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Yarn vs NPM</a:t>
            </a:r>
          </a:p>
        </p:txBody>
      </p:sp>
      <p:sp>
        <p:nvSpPr>
          <p:cNvPr id="3" name="Content Placeholder 2"/>
          <p:cNvSpPr>
            <a:spLocks noGrp="1"/>
          </p:cNvSpPr>
          <p:nvPr>
            <p:ph sz="quarter" idx="12"/>
          </p:nvPr>
        </p:nvSpPr>
        <p:spPr/>
        <p:txBody>
          <a:bodyPr>
            <a:normAutofit/>
          </a:bodyPr>
          <a:lstStyle/>
          <a:p>
            <a:r>
              <a:rPr lang="en-US" dirty="0"/>
              <a:t>The second major shortcoming of npm was that it was non-deterministic. </a:t>
            </a:r>
          </a:p>
          <a:p>
            <a:r>
              <a:rPr lang="en-US" dirty="0"/>
              <a:t>Your </a:t>
            </a:r>
            <a:r>
              <a:rPr lang="en-US" dirty="0" err="1"/>
              <a:t>node_modules</a:t>
            </a:r>
            <a:r>
              <a:rPr lang="en-US" dirty="0"/>
              <a:t> folder is likely to differ from the </a:t>
            </a:r>
            <a:r>
              <a:rPr lang="en-US" dirty="0" err="1"/>
              <a:t>node_modules</a:t>
            </a:r>
            <a:r>
              <a:rPr lang="en-US" dirty="0"/>
              <a:t> folder of your colleague, or even of the different testing and production servers.</a:t>
            </a:r>
          </a:p>
          <a:p>
            <a:r>
              <a:rPr lang="en-US" dirty="0"/>
              <a:t>Yarn is a deterministic package manager, which means that all computers with a given </a:t>
            </a:r>
            <a:r>
              <a:rPr lang="en-US" dirty="0" err="1"/>
              <a:t>package.json</a:t>
            </a:r>
            <a:r>
              <a:rPr lang="en-US" dirty="0"/>
              <a:t> file will have the exact same dependencies installed in their </a:t>
            </a:r>
            <a:r>
              <a:rPr lang="en-US" dirty="0" err="1"/>
              <a:t>node_modules</a:t>
            </a:r>
            <a:r>
              <a:rPr lang="en-US" dirty="0"/>
              <a:t> folder. </a:t>
            </a:r>
          </a:p>
          <a:p>
            <a:r>
              <a:rPr lang="en-US" dirty="0"/>
              <a:t>This helps avoid scenarios where code would work on your computer, but not on a different computer.</a:t>
            </a:r>
            <a:endParaRPr lang="en-IN" dirty="0"/>
          </a:p>
        </p:txBody>
      </p:sp>
    </p:spTree>
    <p:extLst>
      <p:ext uri="{BB962C8B-B14F-4D97-AF65-F5344CB8AC3E}">
        <p14:creationId xmlns:p14="http://schemas.microsoft.com/office/powerpoint/2010/main" val="394699966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Installing Yarn</a:t>
            </a:r>
          </a:p>
          <a:p>
            <a:r>
              <a:rPr lang="en-US" dirty="0"/>
              <a:t>There are several ways of installing Yarn. If you have npm installed, you can just install Yarn with npm:</a:t>
            </a:r>
          </a:p>
          <a:p>
            <a:r>
              <a:rPr lang="en-IN" dirty="0"/>
              <a:t>npm install yarn --global</a:t>
            </a:r>
          </a:p>
          <a:p>
            <a:r>
              <a:rPr lang="en-IN" dirty="0"/>
              <a:t>Yarn create react-app </a:t>
            </a:r>
            <a:r>
              <a:rPr lang="en-IN" dirty="0" err="1"/>
              <a:t>activiti</a:t>
            </a:r>
            <a:r>
              <a:rPr lang="en-IN" dirty="0"/>
              <a:t>-app</a:t>
            </a:r>
          </a:p>
          <a:p>
            <a:r>
              <a:rPr lang="en-IN" dirty="0"/>
              <a:t>Yarn create react-app banking-app –template typescript</a:t>
            </a:r>
          </a:p>
          <a:p>
            <a:r>
              <a:rPr lang="en-IN" dirty="0"/>
              <a:t>Yarn start</a:t>
            </a:r>
          </a:p>
          <a:p>
            <a:endParaRPr lang="en-IN" dirty="0"/>
          </a:p>
          <a:p>
            <a:endParaRPr lang="en-IN" dirty="0"/>
          </a:p>
        </p:txBody>
      </p:sp>
      <p:sp>
        <p:nvSpPr>
          <p:cNvPr id="3" name="Title 2"/>
          <p:cNvSpPr>
            <a:spLocks noGrp="1"/>
          </p:cNvSpPr>
          <p:nvPr>
            <p:ph type="title"/>
          </p:nvPr>
        </p:nvSpPr>
        <p:spPr/>
        <p:txBody>
          <a:bodyPr/>
          <a:lstStyle/>
          <a:p>
            <a:r>
              <a:rPr lang="en-IN" dirty="0"/>
              <a:t>Yarn </a:t>
            </a:r>
          </a:p>
        </p:txBody>
      </p:sp>
    </p:spTree>
    <p:extLst>
      <p:ext uri="{BB962C8B-B14F-4D97-AF65-F5344CB8AC3E}">
        <p14:creationId xmlns:p14="http://schemas.microsoft.com/office/powerpoint/2010/main" val="36792929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990600"/>
            <a:ext cx="9144000" cy="5143500"/>
          </a:xfrm>
          <a:prstGeom prst="rect">
            <a:avLst/>
          </a:prstGeom>
        </p:spPr>
      </p:pic>
      <p:sp>
        <p:nvSpPr>
          <p:cNvPr id="3" name="Title 2"/>
          <p:cNvSpPr>
            <a:spLocks noGrp="1"/>
          </p:cNvSpPr>
          <p:nvPr>
            <p:ph type="title"/>
          </p:nvPr>
        </p:nvSpPr>
        <p:spPr/>
        <p:txBody>
          <a:bodyPr/>
          <a:lstStyle/>
          <a:p>
            <a:r>
              <a:rPr lang="en-IN" dirty="0"/>
              <a:t>Create React Project</a:t>
            </a:r>
          </a:p>
        </p:txBody>
      </p:sp>
      <p:sp>
        <p:nvSpPr>
          <p:cNvPr id="4" name="TextBox 3">
            <a:extLst>
              <a:ext uri="{FF2B5EF4-FFF2-40B4-BE49-F238E27FC236}">
                <a16:creationId xmlns:a16="http://schemas.microsoft.com/office/drawing/2014/main" id="{ADDA3A10-53A8-A093-115E-27B76AEEE942}"/>
              </a:ext>
            </a:extLst>
          </p:cNvPr>
          <p:cNvSpPr txBox="1"/>
          <p:nvPr/>
        </p:nvSpPr>
        <p:spPr>
          <a:xfrm>
            <a:off x="2590800" y="6357424"/>
            <a:ext cx="2736647" cy="369332"/>
          </a:xfrm>
          <a:prstGeom prst="rect">
            <a:avLst/>
          </a:prstGeom>
          <a:noFill/>
        </p:spPr>
        <p:txBody>
          <a:bodyPr wrap="none" rtlCol="0">
            <a:spAutoFit/>
          </a:bodyPr>
          <a:lstStyle/>
          <a:p>
            <a:r>
              <a:rPr lang="en-IN" b="1">
                <a:solidFill>
                  <a:srgbClr val="FF0000"/>
                </a:solidFill>
              </a:rPr>
              <a:t>npm view react version</a:t>
            </a:r>
            <a:endParaRPr lang="en-IN" b="1" dirty="0">
              <a:solidFill>
                <a:srgbClr val="FF0000"/>
              </a:solidFill>
            </a:endParaRPr>
          </a:p>
        </p:txBody>
      </p:sp>
    </p:spTree>
    <p:extLst>
      <p:ext uri="{BB962C8B-B14F-4D97-AF65-F5344CB8AC3E}">
        <p14:creationId xmlns:p14="http://schemas.microsoft.com/office/powerpoint/2010/main" val="175557377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990600"/>
            <a:ext cx="9144000" cy="5143500"/>
          </a:xfrm>
          <a:prstGeom prst="rect">
            <a:avLst/>
          </a:prstGeom>
        </p:spPr>
      </p:pic>
    </p:spTree>
    <p:extLst>
      <p:ext uri="{BB962C8B-B14F-4D97-AF65-F5344CB8AC3E}">
        <p14:creationId xmlns:p14="http://schemas.microsoft.com/office/powerpoint/2010/main" val="44843560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t="17407" b="14444"/>
          <a:stretch/>
        </p:blipFill>
        <p:spPr>
          <a:xfrm>
            <a:off x="0" y="1752600"/>
            <a:ext cx="9144000" cy="3505200"/>
          </a:xfrm>
          <a:prstGeom prst="rect">
            <a:avLst/>
          </a:prstGeom>
        </p:spPr>
      </p:pic>
    </p:spTree>
    <p:extLst>
      <p:ext uri="{BB962C8B-B14F-4D97-AF65-F5344CB8AC3E}">
        <p14:creationId xmlns:p14="http://schemas.microsoft.com/office/powerpoint/2010/main" val="122148707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066800"/>
            <a:ext cx="9144000" cy="5143500"/>
          </a:xfrm>
          <a:prstGeom prst="rect">
            <a:avLst/>
          </a:prstGeom>
        </p:spPr>
      </p:pic>
    </p:spTree>
    <p:extLst>
      <p:ext uri="{BB962C8B-B14F-4D97-AF65-F5344CB8AC3E}">
        <p14:creationId xmlns:p14="http://schemas.microsoft.com/office/powerpoint/2010/main" val="120137819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t="11481" b="5556"/>
          <a:stretch/>
        </p:blipFill>
        <p:spPr>
          <a:xfrm>
            <a:off x="0" y="1447800"/>
            <a:ext cx="9144000" cy="4267200"/>
          </a:xfrm>
          <a:prstGeom prst="rect">
            <a:avLst/>
          </a:prstGeom>
        </p:spPr>
      </p:pic>
    </p:spTree>
    <p:extLst>
      <p:ext uri="{BB962C8B-B14F-4D97-AF65-F5344CB8AC3E}">
        <p14:creationId xmlns:p14="http://schemas.microsoft.com/office/powerpoint/2010/main" val="11594735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92500" lnSpcReduction="10000"/>
          </a:bodyPr>
          <a:lstStyle/>
          <a:p>
            <a:r>
              <a:rPr lang="en-US" dirty="0"/>
              <a:t>React is a declarative, efficient, and flexible JavaScript library for building user interfaces. </a:t>
            </a:r>
          </a:p>
          <a:p>
            <a:r>
              <a:rPr lang="en-US" dirty="0"/>
              <a:t>It lets you compose complex UIs from small and isolated pieces of code called “components”.</a:t>
            </a:r>
          </a:p>
          <a:p>
            <a:r>
              <a:rPr lang="en-US" dirty="0"/>
              <a:t>React is a component-based library which is used to develop interactive UI’s (</a:t>
            </a:r>
            <a:r>
              <a:rPr lang="en-US" i="1" dirty="0"/>
              <a:t>User Interfaces</a:t>
            </a:r>
            <a:r>
              <a:rPr lang="en-US" dirty="0"/>
              <a:t>). </a:t>
            </a:r>
          </a:p>
          <a:p>
            <a:r>
              <a:rPr lang="en-US" dirty="0"/>
              <a:t>It is currently one of the most popular JavaScript front-end libraries which has a strong foundation and a large community supporting it. </a:t>
            </a:r>
          </a:p>
          <a:p>
            <a:r>
              <a:rPr lang="en-US" i="1" dirty="0"/>
              <a:t>NOTE: ReactJS is only a frontend library and not the whole framework, which deals with the </a:t>
            </a:r>
            <a:r>
              <a:rPr lang="en-US" b="1" i="1" dirty="0"/>
              <a:t>View </a:t>
            </a:r>
            <a:r>
              <a:rPr lang="en-US" i="1" dirty="0"/>
              <a:t>component of</a:t>
            </a:r>
            <a:r>
              <a:rPr lang="en-US" b="1" i="1" dirty="0"/>
              <a:t> MVC </a:t>
            </a:r>
            <a:r>
              <a:rPr lang="en-US" i="1" dirty="0"/>
              <a:t>(Model – </a:t>
            </a:r>
            <a:r>
              <a:rPr lang="en-US" b="1" i="1" dirty="0"/>
              <a:t>View</a:t>
            </a:r>
            <a:r>
              <a:rPr lang="en-US" i="1" dirty="0"/>
              <a:t> – Controller).</a:t>
            </a:r>
            <a:endParaRPr lang="en-US" dirty="0"/>
          </a:p>
          <a:p>
            <a:endParaRPr lang="en-IN" dirty="0"/>
          </a:p>
        </p:txBody>
      </p:sp>
      <p:sp>
        <p:nvSpPr>
          <p:cNvPr id="3" name="Title 2"/>
          <p:cNvSpPr>
            <a:spLocks noGrp="1"/>
          </p:cNvSpPr>
          <p:nvPr>
            <p:ph type="title"/>
          </p:nvPr>
        </p:nvSpPr>
        <p:spPr/>
        <p:txBody>
          <a:bodyPr/>
          <a:lstStyle/>
          <a:p>
            <a:r>
              <a:rPr lang="en-IN" dirty="0"/>
              <a:t>What Is React?</a:t>
            </a:r>
            <a:br>
              <a:rPr lang="en-IN" b="0" dirty="0"/>
            </a:br>
            <a:endParaRPr lang="en-IN" dirty="0"/>
          </a:p>
        </p:txBody>
      </p:sp>
    </p:spTree>
    <p:extLst>
      <p:ext uri="{BB962C8B-B14F-4D97-AF65-F5344CB8AC3E}">
        <p14:creationId xmlns:p14="http://schemas.microsoft.com/office/powerpoint/2010/main" val="235127961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857250"/>
            <a:ext cx="9144000" cy="5143500"/>
          </a:xfrm>
          <a:prstGeom prst="rect">
            <a:avLst/>
          </a:prstGeom>
        </p:spPr>
      </p:pic>
    </p:spTree>
    <p:extLst>
      <p:ext uri="{BB962C8B-B14F-4D97-AF65-F5344CB8AC3E}">
        <p14:creationId xmlns:p14="http://schemas.microsoft.com/office/powerpoint/2010/main" val="171281689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92500" lnSpcReduction="10000"/>
          </a:bodyPr>
          <a:lstStyle/>
          <a:p>
            <a:r>
              <a:rPr lang="en-US" b="1" dirty="0"/>
              <a:t>JSX: </a:t>
            </a:r>
            <a:r>
              <a:rPr lang="en-US" dirty="0"/>
              <a:t>JSX stands for JavaScript XML. </a:t>
            </a:r>
          </a:p>
          <a:p>
            <a:r>
              <a:rPr lang="en-US" dirty="0"/>
              <a:t>Its an XML/ HTML like syntax used by React. </a:t>
            </a:r>
          </a:p>
          <a:p>
            <a:r>
              <a:rPr lang="en-US" dirty="0"/>
              <a:t>It extends the ECMAScript so that XML/ HTML like text can co-exist along with JavaScript react code. </a:t>
            </a:r>
          </a:p>
          <a:p>
            <a:r>
              <a:rPr lang="en-US" dirty="0"/>
              <a:t>This syntax is used by the pre-processors like </a:t>
            </a:r>
            <a:r>
              <a:rPr lang="en-US" i="1" dirty="0"/>
              <a:t>Babel</a:t>
            </a:r>
            <a:r>
              <a:rPr lang="en-US" dirty="0"/>
              <a:t> to transform HTML like text found in JavaScript files into standard JavaScript objects. </a:t>
            </a:r>
          </a:p>
          <a:p>
            <a:r>
              <a:rPr lang="en-US" dirty="0"/>
              <a:t>With JSX, we can go a step further by again embedding the HTML code inside the JavaScript. </a:t>
            </a:r>
          </a:p>
          <a:p>
            <a:r>
              <a:rPr lang="en-US" dirty="0"/>
              <a:t>This makes HTML codes easy to understand and boosts JavaScript’s performance while making our application robust.</a:t>
            </a:r>
            <a:endParaRPr lang="en-IN" dirty="0"/>
          </a:p>
        </p:txBody>
      </p:sp>
      <p:sp>
        <p:nvSpPr>
          <p:cNvPr id="3" name="Title 2"/>
          <p:cNvSpPr>
            <a:spLocks noGrp="1"/>
          </p:cNvSpPr>
          <p:nvPr>
            <p:ph type="title"/>
          </p:nvPr>
        </p:nvSpPr>
        <p:spPr/>
        <p:txBody>
          <a:bodyPr/>
          <a:lstStyle/>
          <a:p>
            <a:r>
              <a:rPr lang="en-IN" dirty="0"/>
              <a:t>JSX</a:t>
            </a:r>
          </a:p>
        </p:txBody>
      </p:sp>
    </p:spTree>
    <p:extLst>
      <p:ext uri="{BB962C8B-B14F-4D97-AF65-F5344CB8AC3E}">
        <p14:creationId xmlns:p14="http://schemas.microsoft.com/office/powerpoint/2010/main" val="208071558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It is faster than regular JavaScript because it performs optimization while translating the code to JavaScript.</a:t>
            </a:r>
          </a:p>
          <a:p>
            <a:r>
              <a:rPr lang="en-US" dirty="0"/>
              <a:t>Instead of separating technologies by putting markup and logic in separate files, React uses components that contain both. </a:t>
            </a:r>
          </a:p>
          <a:p>
            <a:r>
              <a:rPr lang="en-US" dirty="0"/>
              <a:t>It is type-safe, and most of the errors can be found at compilation time.</a:t>
            </a:r>
          </a:p>
          <a:p>
            <a:r>
              <a:rPr lang="en-US" dirty="0"/>
              <a:t>It makes easier to create templates.</a:t>
            </a:r>
            <a:endParaRPr lang="en-IN" dirty="0"/>
          </a:p>
        </p:txBody>
      </p:sp>
      <p:sp>
        <p:nvSpPr>
          <p:cNvPr id="3" name="Title 2"/>
          <p:cNvSpPr>
            <a:spLocks noGrp="1"/>
          </p:cNvSpPr>
          <p:nvPr>
            <p:ph type="title"/>
          </p:nvPr>
        </p:nvSpPr>
        <p:spPr/>
        <p:txBody>
          <a:bodyPr/>
          <a:lstStyle/>
          <a:p>
            <a:r>
              <a:rPr lang="en-IN" dirty="0"/>
              <a:t>JSX</a:t>
            </a:r>
          </a:p>
        </p:txBody>
      </p:sp>
    </p:spTree>
    <p:extLst>
      <p:ext uri="{BB962C8B-B14F-4D97-AF65-F5344CB8AC3E}">
        <p14:creationId xmlns:p14="http://schemas.microsoft.com/office/powerpoint/2010/main" val="205107916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8333" t="15926" r="11668" b="10000"/>
          <a:stretch/>
        </p:blipFill>
        <p:spPr>
          <a:xfrm>
            <a:off x="457200" y="1371600"/>
            <a:ext cx="8485632" cy="4419600"/>
          </a:xfrm>
          <a:prstGeom prst="rect">
            <a:avLst/>
          </a:prstGeom>
        </p:spPr>
      </p:pic>
    </p:spTree>
    <p:extLst>
      <p:ext uri="{BB962C8B-B14F-4D97-AF65-F5344CB8AC3E}">
        <p14:creationId xmlns:p14="http://schemas.microsoft.com/office/powerpoint/2010/main" val="328218165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883B873-D1AA-4A9F-AEEF-E88B26C2F859}"/>
              </a:ext>
            </a:extLst>
          </p:cNvPr>
          <p:cNvPicPr>
            <a:picLocks noChangeAspect="1"/>
          </p:cNvPicPr>
          <p:nvPr/>
        </p:nvPicPr>
        <p:blipFill rotWithShape="1">
          <a:blip r:embed="rId2"/>
          <a:srcRect l="30001" t="27778" r="8332" b="7037"/>
          <a:stretch/>
        </p:blipFill>
        <p:spPr>
          <a:xfrm>
            <a:off x="304800" y="1028700"/>
            <a:ext cx="8073736" cy="4800600"/>
          </a:xfrm>
          <a:prstGeom prst="rect">
            <a:avLst/>
          </a:prstGeom>
        </p:spPr>
      </p:pic>
    </p:spTree>
    <p:extLst>
      <p:ext uri="{BB962C8B-B14F-4D97-AF65-F5344CB8AC3E}">
        <p14:creationId xmlns:p14="http://schemas.microsoft.com/office/powerpoint/2010/main" val="232554987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F23E369-F0C7-433E-9CE6-C2B3428D26BF}"/>
              </a:ext>
            </a:extLst>
          </p:cNvPr>
          <p:cNvPicPr>
            <a:picLocks noChangeAspect="1"/>
          </p:cNvPicPr>
          <p:nvPr/>
        </p:nvPicPr>
        <p:blipFill rotWithShape="1">
          <a:blip r:embed="rId2"/>
          <a:srcRect l="32499" t="23333" r="10001" b="11482"/>
          <a:stretch/>
        </p:blipFill>
        <p:spPr>
          <a:xfrm>
            <a:off x="509154" y="1371600"/>
            <a:ext cx="8125691" cy="5181600"/>
          </a:xfrm>
          <a:prstGeom prst="rect">
            <a:avLst/>
          </a:prstGeom>
        </p:spPr>
      </p:pic>
    </p:spTree>
    <p:extLst>
      <p:ext uri="{BB962C8B-B14F-4D97-AF65-F5344CB8AC3E}">
        <p14:creationId xmlns:p14="http://schemas.microsoft.com/office/powerpoint/2010/main" val="161741361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71A335-4617-4957-A665-2DC3540AD3BB}"/>
              </a:ext>
            </a:extLst>
          </p:cNvPr>
          <p:cNvSpPr>
            <a:spLocks noGrp="1"/>
          </p:cNvSpPr>
          <p:nvPr>
            <p:ph type="title"/>
          </p:nvPr>
        </p:nvSpPr>
        <p:spPr/>
        <p:txBody>
          <a:bodyPr/>
          <a:lstStyle/>
          <a:p>
            <a:r>
              <a:rPr lang="en-IN" dirty="0" err="1"/>
              <a:t>React.StrictMode</a:t>
            </a:r>
            <a:endParaRPr lang="en-IN" dirty="0"/>
          </a:p>
        </p:txBody>
      </p:sp>
      <p:sp>
        <p:nvSpPr>
          <p:cNvPr id="3" name="Content Placeholder 2">
            <a:extLst>
              <a:ext uri="{FF2B5EF4-FFF2-40B4-BE49-F238E27FC236}">
                <a16:creationId xmlns:a16="http://schemas.microsoft.com/office/drawing/2014/main" id="{B325A2A4-5A46-44C3-BAA7-477F1138D44D}"/>
              </a:ext>
            </a:extLst>
          </p:cNvPr>
          <p:cNvSpPr>
            <a:spLocks noGrp="1"/>
          </p:cNvSpPr>
          <p:nvPr>
            <p:ph sz="quarter" idx="12"/>
          </p:nvPr>
        </p:nvSpPr>
        <p:spPr/>
        <p:txBody>
          <a:bodyPr/>
          <a:lstStyle/>
          <a:p>
            <a:r>
              <a:rPr lang="en-IN" dirty="0" err="1"/>
              <a:t>StrictMode</a:t>
            </a:r>
            <a:r>
              <a:rPr lang="en-IN" dirty="0"/>
              <a:t> currently helps with:</a:t>
            </a:r>
          </a:p>
          <a:p>
            <a:r>
              <a:rPr lang="en-IN" dirty="0"/>
              <a:t>Identifying components with unsafe lifecycles</a:t>
            </a:r>
          </a:p>
          <a:p>
            <a:r>
              <a:rPr lang="en-IN" dirty="0"/>
              <a:t>Warning about legacy string ref API usage</a:t>
            </a:r>
          </a:p>
          <a:p>
            <a:r>
              <a:rPr lang="en-IN" dirty="0"/>
              <a:t>Warning about deprecated </a:t>
            </a:r>
            <a:r>
              <a:rPr lang="en-IN" dirty="0" err="1"/>
              <a:t>findDOMNode</a:t>
            </a:r>
            <a:r>
              <a:rPr lang="en-IN" dirty="0"/>
              <a:t> usage</a:t>
            </a:r>
          </a:p>
          <a:p>
            <a:r>
              <a:rPr lang="en-IN" dirty="0"/>
              <a:t>Detecting unexpected side effects</a:t>
            </a:r>
          </a:p>
          <a:p>
            <a:r>
              <a:rPr lang="en-IN" dirty="0"/>
              <a:t>Detecting legacy context API</a:t>
            </a:r>
          </a:p>
        </p:txBody>
      </p:sp>
    </p:spTree>
    <p:extLst>
      <p:ext uri="{BB962C8B-B14F-4D97-AF65-F5344CB8AC3E}">
        <p14:creationId xmlns:p14="http://schemas.microsoft.com/office/powerpoint/2010/main" val="211851340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77500" lnSpcReduction="20000"/>
          </a:bodyPr>
          <a:lstStyle/>
          <a:p>
            <a:r>
              <a:rPr lang="en-IN" b="1" dirty="0"/>
              <a:t>class</a:t>
            </a:r>
            <a:r>
              <a:rPr lang="en-IN" dirty="0"/>
              <a:t> App </a:t>
            </a:r>
            <a:r>
              <a:rPr lang="en-IN" b="1" dirty="0"/>
              <a:t>extends</a:t>
            </a:r>
            <a:r>
              <a:rPr lang="en-IN" dirty="0"/>
              <a:t> Component{  </a:t>
            </a:r>
          </a:p>
          <a:p>
            <a:r>
              <a:rPr lang="en-IN" dirty="0"/>
              <a:t>   render(){  </a:t>
            </a:r>
          </a:p>
          <a:p>
            <a:r>
              <a:rPr lang="en-IN" dirty="0"/>
              <a:t>      </a:t>
            </a:r>
            <a:r>
              <a:rPr lang="en-IN" b="1" dirty="0"/>
              <a:t>return</a:t>
            </a:r>
            <a:r>
              <a:rPr lang="en-IN" dirty="0"/>
              <a:t>(  </a:t>
            </a:r>
          </a:p>
          <a:p>
            <a:r>
              <a:rPr lang="en-IN" dirty="0"/>
              <a:t>         &lt;div&gt;  </a:t>
            </a:r>
          </a:p>
          <a:p>
            <a:r>
              <a:rPr lang="en-IN" dirty="0"/>
              <a:t>            &lt;h1&gt;React Training&lt;/h1&gt;  </a:t>
            </a:r>
          </a:p>
          <a:p>
            <a:r>
              <a:rPr lang="en-IN" dirty="0"/>
              <a:t>          &lt;h2&gt;Training Institutes&lt;/h2&gt;  </a:t>
            </a:r>
          </a:p>
          <a:p>
            <a:r>
              <a:rPr lang="en-IN" dirty="0"/>
              <a:t>            &lt;p&gt;Rocks on Hands on&lt;/p&gt;  </a:t>
            </a:r>
          </a:p>
          <a:p>
            <a:r>
              <a:rPr lang="en-IN" dirty="0"/>
              <a:t>         &lt;/div&gt;  </a:t>
            </a:r>
          </a:p>
          <a:p>
            <a:r>
              <a:rPr lang="en-IN" dirty="0"/>
              <a:t>      );  </a:t>
            </a:r>
          </a:p>
          <a:p>
            <a:r>
              <a:rPr lang="en-IN" dirty="0"/>
              <a:t>   }  </a:t>
            </a:r>
          </a:p>
          <a:p>
            <a:r>
              <a:rPr lang="en-IN" dirty="0"/>
              <a:t>}  </a:t>
            </a:r>
          </a:p>
          <a:p>
            <a:r>
              <a:rPr lang="en-IN" dirty="0"/>
              <a:t>export </a:t>
            </a:r>
            <a:r>
              <a:rPr lang="en-IN" b="1" dirty="0"/>
              <a:t>default</a:t>
            </a:r>
            <a:r>
              <a:rPr lang="en-IN" dirty="0"/>
              <a:t> App;  </a:t>
            </a:r>
          </a:p>
        </p:txBody>
      </p:sp>
      <p:sp>
        <p:nvSpPr>
          <p:cNvPr id="3" name="Title 2"/>
          <p:cNvSpPr>
            <a:spLocks noGrp="1"/>
          </p:cNvSpPr>
          <p:nvPr>
            <p:ph type="title"/>
          </p:nvPr>
        </p:nvSpPr>
        <p:spPr/>
        <p:txBody>
          <a:bodyPr/>
          <a:lstStyle/>
          <a:p>
            <a:r>
              <a:rPr lang="en-IN" dirty="0"/>
              <a:t>JSX</a:t>
            </a:r>
          </a:p>
        </p:txBody>
      </p:sp>
    </p:spTree>
    <p:extLst>
      <p:ext uri="{BB962C8B-B14F-4D97-AF65-F5344CB8AC3E}">
        <p14:creationId xmlns:p14="http://schemas.microsoft.com/office/powerpoint/2010/main" val="224803189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lnSpcReduction="10000"/>
          </a:bodyPr>
          <a:lstStyle/>
          <a:p>
            <a:r>
              <a:rPr lang="en-IN" dirty="0"/>
              <a:t>//</a:t>
            </a:r>
            <a:r>
              <a:rPr lang="en-IN" dirty="0" err="1"/>
              <a:t>jsx</a:t>
            </a:r>
            <a:r>
              <a:rPr lang="en-IN" dirty="0"/>
              <a:t> internals</a:t>
            </a:r>
          </a:p>
          <a:p>
            <a:r>
              <a:rPr lang="en-IN" dirty="0"/>
              <a:t>//</a:t>
            </a:r>
            <a:r>
              <a:rPr lang="en-IN" dirty="0" err="1"/>
              <a:t>type,props,children</a:t>
            </a:r>
            <a:endParaRPr lang="en-IN" dirty="0"/>
          </a:p>
          <a:p>
            <a:r>
              <a:rPr lang="en-IN" dirty="0"/>
              <a:t>   //return </a:t>
            </a:r>
            <a:r>
              <a:rPr lang="en-IN" dirty="0" err="1"/>
              <a:t>React.createElement</a:t>
            </a:r>
            <a:r>
              <a:rPr lang="en-IN" dirty="0"/>
              <a:t>('div',null,'h1','Novice Developer!!!!')</a:t>
            </a:r>
          </a:p>
          <a:p>
            <a:r>
              <a:rPr lang="en-IN" dirty="0"/>
              <a:t>      </a:t>
            </a:r>
          </a:p>
          <a:p>
            <a:r>
              <a:rPr lang="en-IN" dirty="0"/>
              <a:t>      //</a:t>
            </a:r>
            <a:r>
              <a:rPr lang="en-IN" dirty="0" err="1"/>
              <a:t>css</a:t>
            </a:r>
            <a:r>
              <a:rPr lang="en-IN" dirty="0"/>
              <a:t> class name as props</a:t>
            </a:r>
          </a:p>
          <a:p>
            <a:r>
              <a:rPr lang="en-IN" dirty="0"/>
              <a:t>      //return </a:t>
            </a:r>
            <a:r>
              <a:rPr lang="en-IN" dirty="0" err="1"/>
              <a:t>React.createElement</a:t>
            </a:r>
            <a:r>
              <a:rPr lang="en-IN" dirty="0"/>
              <a:t>('div',{</a:t>
            </a:r>
            <a:r>
              <a:rPr lang="en-IN" dirty="0" err="1"/>
              <a:t>className</a:t>
            </a:r>
            <a:r>
              <a:rPr lang="en-IN" dirty="0"/>
              <a:t>:"App"},</a:t>
            </a:r>
            <a:r>
              <a:rPr lang="en-IN" dirty="0" err="1"/>
              <a:t>React.createElement</a:t>
            </a:r>
            <a:r>
              <a:rPr lang="en-IN" dirty="0"/>
              <a:t>('h1',null,'Novice Developer!!!!'))</a:t>
            </a:r>
          </a:p>
          <a:p>
            <a:r>
              <a:rPr lang="en-IN" dirty="0"/>
              <a:t> </a:t>
            </a:r>
          </a:p>
        </p:txBody>
      </p:sp>
      <p:sp>
        <p:nvSpPr>
          <p:cNvPr id="3" name="Title 2"/>
          <p:cNvSpPr>
            <a:spLocks noGrp="1"/>
          </p:cNvSpPr>
          <p:nvPr>
            <p:ph type="title"/>
          </p:nvPr>
        </p:nvSpPr>
        <p:spPr/>
        <p:txBody>
          <a:bodyPr/>
          <a:lstStyle/>
          <a:p>
            <a:r>
              <a:rPr lang="en-IN" dirty="0"/>
              <a:t>JSX Internals</a:t>
            </a:r>
          </a:p>
        </p:txBody>
      </p:sp>
    </p:spTree>
    <p:extLst>
      <p:ext uri="{BB962C8B-B14F-4D97-AF65-F5344CB8AC3E}">
        <p14:creationId xmlns:p14="http://schemas.microsoft.com/office/powerpoint/2010/main" val="294034333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IN" dirty="0"/>
              <a:t>1.For Style class referred in Element as </a:t>
            </a:r>
            <a:r>
              <a:rPr lang="en-IN" dirty="0" err="1"/>
              <a:t>className</a:t>
            </a:r>
            <a:r>
              <a:rPr lang="en-IN" dirty="0"/>
              <a:t>=“”</a:t>
            </a:r>
          </a:p>
          <a:p>
            <a:r>
              <a:rPr lang="en-IN" dirty="0"/>
              <a:t>2. Internally </a:t>
            </a:r>
            <a:r>
              <a:rPr lang="en-IN" dirty="0" err="1"/>
              <a:t>className</a:t>
            </a:r>
            <a:r>
              <a:rPr lang="en-IN" dirty="0"/>
              <a:t> becomes class.</a:t>
            </a:r>
          </a:p>
          <a:p>
            <a:r>
              <a:rPr lang="en-IN" dirty="0"/>
              <a:t>3.JSX can return at the max only one root element. All other elements are sub elements.</a:t>
            </a:r>
          </a:p>
          <a:p>
            <a:r>
              <a:rPr lang="en-IN" dirty="0"/>
              <a:t> </a:t>
            </a:r>
          </a:p>
        </p:txBody>
      </p:sp>
      <p:sp>
        <p:nvSpPr>
          <p:cNvPr id="3" name="Title 2"/>
          <p:cNvSpPr>
            <a:spLocks noGrp="1"/>
          </p:cNvSpPr>
          <p:nvPr>
            <p:ph type="title"/>
          </p:nvPr>
        </p:nvSpPr>
        <p:spPr/>
        <p:txBody>
          <a:bodyPr/>
          <a:lstStyle/>
          <a:p>
            <a:r>
              <a:rPr lang="en-IN" dirty="0"/>
              <a:t>JSX Restrictions</a:t>
            </a:r>
          </a:p>
        </p:txBody>
      </p:sp>
    </p:spTree>
    <p:extLst>
      <p:ext uri="{BB962C8B-B14F-4D97-AF65-F5344CB8AC3E}">
        <p14:creationId xmlns:p14="http://schemas.microsoft.com/office/powerpoint/2010/main" val="12567182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92500" lnSpcReduction="10000"/>
          </a:bodyPr>
          <a:lstStyle/>
          <a:p>
            <a:r>
              <a:rPr lang="en-US" dirty="0"/>
              <a:t>A </a:t>
            </a:r>
            <a:r>
              <a:rPr lang="en-US" dirty="0" err="1"/>
              <a:t>ReactJS</a:t>
            </a:r>
            <a:r>
              <a:rPr lang="en-US" dirty="0"/>
              <a:t> application is made up of multiple components, each component responsible for outputting a small, reusable piece of HTML code. </a:t>
            </a:r>
          </a:p>
          <a:p>
            <a:r>
              <a:rPr lang="en-US" dirty="0"/>
              <a:t>The components are the heart of all React applications. </a:t>
            </a:r>
          </a:p>
          <a:p>
            <a:r>
              <a:rPr lang="en-US" dirty="0"/>
              <a:t>These Components can be nested with other components to allow complex applications to be built of simple building blocks. </a:t>
            </a:r>
          </a:p>
          <a:p>
            <a:r>
              <a:rPr lang="en-US" dirty="0" err="1"/>
              <a:t>ReactJS</a:t>
            </a:r>
            <a:r>
              <a:rPr lang="en-US" dirty="0"/>
              <a:t> uses virtual DOM based mechanism to fill data in HTML DOM. </a:t>
            </a:r>
          </a:p>
          <a:p>
            <a:r>
              <a:rPr lang="en-US" dirty="0"/>
              <a:t>The virtual DOM works fast as it only changes individual DOM elements instead of reloading complete DOM every time.</a:t>
            </a:r>
            <a:endParaRPr lang="en-IN" dirty="0"/>
          </a:p>
        </p:txBody>
      </p:sp>
      <p:sp>
        <p:nvSpPr>
          <p:cNvPr id="3" name="Title 2"/>
          <p:cNvSpPr>
            <a:spLocks noGrp="1"/>
          </p:cNvSpPr>
          <p:nvPr>
            <p:ph type="title"/>
          </p:nvPr>
        </p:nvSpPr>
        <p:spPr/>
        <p:txBody>
          <a:bodyPr/>
          <a:lstStyle/>
          <a:p>
            <a:r>
              <a:rPr lang="en-IN" dirty="0"/>
              <a:t>What Is React?</a:t>
            </a:r>
            <a:br>
              <a:rPr lang="en-IN" b="0" dirty="0"/>
            </a:br>
            <a:endParaRPr lang="en-IN" dirty="0"/>
          </a:p>
        </p:txBody>
      </p:sp>
    </p:spTree>
    <p:extLst>
      <p:ext uri="{BB962C8B-B14F-4D97-AF65-F5344CB8AC3E}">
        <p14:creationId xmlns:p14="http://schemas.microsoft.com/office/powerpoint/2010/main" val="72942145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77500" lnSpcReduction="20000"/>
          </a:bodyPr>
          <a:lstStyle/>
          <a:p>
            <a:r>
              <a:rPr lang="en-US" dirty="0"/>
              <a:t>import React from 'react'</a:t>
            </a:r>
          </a:p>
          <a:p>
            <a:r>
              <a:rPr lang="en-US" dirty="0" err="1"/>
              <a:t>const</a:t>
            </a:r>
            <a:r>
              <a:rPr lang="en-US" dirty="0"/>
              <a:t> person=()=&gt;{</a:t>
            </a:r>
          </a:p>
          <a:p>
            <a:r>
              <a:rPr lang="en-US" dirty="0"/>
              <a:t>    return &lt;h1&gt;I am new </a:t>
            </a:r>
            <a:r>
              <a:rPr lang="en-US" dirty="0" err="1"/>
              <a:t>bie</a:t>
            </a:r>
            <a:r>
              <a:rPr lang="en-US" dirty="0"/>
              <a:t>!!!&lt;/h1&gt;</a:t>
            </a:r>
          </a:p>
          <a:p>
            <a:r>
              <a:rPr lang="en-US" dirty="0"/>
              <a:t>}</a:t>
            </a:r>
          </a:p>
          <a:p>
            <a:endParaRPr lang="en-US" dirty="0"/>
          </a:p>
          <a:p>
            <a:r>
              <a:rPr lang="en-US" dirty="0"/>
              <a:t>export default person</a:t>
            </a:r>
          </a:p>
          <a:p>
            <a:endParaRPr lang="en-US" dirty="0"/>
          </a:p>
          <a:p>
            <a:r>
              <a:rPr lang="en-US" dirty="0">
                <a:solidFill>
                  <a:srgbClr val="FF0000"/>
                </a:solidFill>
              </a:rPr>
              <a:t>import Person from './Person/Person.js'</a:t>
            </a:r>
          </a:p>
          <a:p>
            <a:endParaRPr lang="en-US" dirty="0">
              <a:solidFill>
                <a:srgbClr val="FF0000"/>
              </a:solidFill>
            </a:endParaRPr>
          </a:p>
          <a:p>
            <a:r>
              <a:rPr lang="en-US" dirty="0">
                <a:solidFill>
                  <a:srgbClr val="FF0000"/>
                </a:solidFill>
              </a:rPr>
              <a:t>import './App.css';</a:t>
            </a:r>
          </a:p>
          <a:p>
            <a:endParaRPr lang="en-US" dirty="0">
              <a:solidFill>
                <a:srgbClr val="FF0000"/>
              </a:solidFill>
            </a:endParaRPr>
          </a:p>
          <a:p>
            <a:r>
              <a:rPr lang="en-US" dirty="0">
                <a:solidFill>
                  <a:srgbClr val="FF0000"/>
                </a:solidFill>
              </a:rPr>
              <a:t>class App extends Component</a:t>
            </a:r>
          </a:p>
          <a:p>
            <a:endParaRPr lang="en-IN" dirty="0"/>
          </a:p>
        </p:txBody>
      </p:sp>
      <p:sp>
        <p:nvSpPr>
          <p:cNvPr id="3" name="Title 2"/>
          <p:cNvSpPr>
            <a:spLocks noGrp="1"/>
          </p:cNvSpPr>
          <p:nvPr>
            <p:ph type="title"/>
          </p:nvPr>
        </p:nvSpPr>
        <p:spPr/>
        <p:txBody>
          <a:bodyPr/>
          <a:lstStyle/>
          <a:p>
            <a:r>
              <a:rPr lang="en-IN" dirty="0"/>
              <a:t>Core Functional Components</a:t>
            </a:r>
          </a:p>
        </p:txBody>
      </p:sp>
    </p:spTree>
    <p:extLst>
      <p:ext uri="{BB962C8B-B14F-4D97-AF65-F5344CB8AC3E}">
        <p14:creationId xmlns:p14="http://schemas.microsoft.com/office/powerpoint/2010/main" val="36312768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a:xfrm>
            <a:off x="457201" y="1381124"/>
            <a:ext cx="8228012" cy="5019675"/>
          </a:xfrm>
        </p:spPr>
        <p:txBody>
          <a:bodyPr>
            <a:noAutofit/>
          </a:bodyPr>
          <a:lstStyle/>
          <a:p>
            <a:pPr marL="0" indent="0">
              <a:buNone/>
            </a:pPr>
            <a:r>
              <a:rPr lang="en-IN" sz="1600" dirty="0"/>
              <a:t>class App extends Component {</a:t>
            </a:r>
          </a:p>
          <a:p>
            <a:pPr marL="0" indent="0">
              <a:buNone/>
            </a:pPr>
            <a:r>
              <a:rPr lang="en-IN" sz="1600" dirty="0"/>
              <a:t>  render() {</a:t>
            </a:r>
          </a:p>
          <a:p>
            <a:pPr marL="0" indent="0">
              <a:buNone/>
            </a:pPr>
            <a:r>
              <a:rPr lang="en-IN" sz="1600" dirty="0"/>
              <a:t>   return (</a:t>
            </a:r>
          </a:p>
          <a:p>
            <a:pPr marL="0" indent="0">
              <a:buNone/>
            </a:pPr>
            <a:r>
              <a:rPr lang="en-IN" sz="1600" dirty="0"/>
              <a:t>      &lt;div </a:t>
            </a:r>
            <a:r>
              <a:rPr lang="en-IN" sz="1600" dirty="0" err="1"/>
              <a:t>className</a:t>
            </a:r>
            <a:r>
              <a:rPr lang="en-IN" sz="1600" dirty="0"/>
              <a:t>="App"&gt;</a:t>
            </a:r>
          </a:p>
          <a:p>
            <a:pPr marL="0" indent="0">
              <a:buNone/>
            </a:pPr>
            <a:r>
              <a:rPr lang="en-IN" sz="1600" dirty="0"/>
              <a:t>       &lt;h1&gt;Novice Developer!!!!&lt;/h1&gt;</a:t>
            </a:r>
          </a:p>
          <a:p>
            <a:pPr marL="0" indent="0">
              <a:buNone/>
            </a:pPr>
            <a:r>
              <a:rPr lang="en-IN" sz="1600" dirty="0"/>
              <a:t>       {/* Nested element*/}</a:t>
            </a:r>
          </a:p>
          <a:p>
            <a:pPr marL="0" indent="0">
              <a:buNone/>
            </a:pPr>
            <a:r>
              <a:rPr lang="en-IN" sz="1600" dirty="0"/>
              <a:t>        &lt;p&gt;Creates Nested Element under Root!!&lt;/p&gt;</a:t>
            </a:r>
          </a:p>
          <a:p>
            <a:pPr marL="0" indent="0">
              <a:buNone/>
            </a:pPr>
            <a:r>
              <a:rPr lang="en-IN" sz="1600" dirty="0"/>
              <a:t>        &lt;Person/&gt;</a:t>
            </a:r>
          </a:p>
          <a:p>
            <a:pPr marL="0" indent="0">
              <a:buNone/>
            </a:pPr>
            <a:r>
              <a:rPr lang="en-IN" sz="1600" dirty="0"/>
              <a:t>          &lt;Person/&gt;</a:t>
            </a:r>
          </a:p>
          <a:p>
            <a:pPr marL="0" indent="0">
              <a:buNone/>
            </a:pPr>
            <a:r>
              <a:rPr lang="en-IN" sz="1600" dirty="0"/>
              <a:t>          &lt;Person/&gt;</a:t>
            </a:r>
          </a:p>
          <a:p>
            <a:pPr marL="0" indent="0">
              <a:buNone/>
            </a:pPr>
            <a:r>
              <a:rPr lang="en-IN" sz="1600" dirty="0"/>
              <a:t>          &lt;Person/&gt;        </a:t>
            </a:r>
          </a:p>
          <a:p>
            <a:pPr marL="0" indent="0">
              <a:buNone/>
            </a:pPr>
            <a:r>
              <a:rPr lang="en-IN" sz="1600" dirty="0"/>
              <a:t>      &lt;/div&gt;</a:t>
            </a:r>
          </a:p>
          <a:p>
            <a:pPr marL="0" indent="0">
              <a:buNone/>
            </a:pPr>
            <a:r>
              <a:rPr lang="en-IN" sz="1600" dirty="0"/>
              <a:t>    );</a:t>
            </a:r>
          </a:p>
        </p:txBody>
      </p:sp>
      <p:sp>
        <p:nvSpPr>
          <p:cNvPr id="3" name="Title 2"/>
          <p:cNvSpPr>
            <a:spLocks noGrp="1"/>
          </p:cNvSpPr>
          <p:nvPr>
            <p:ph type="title"/>
          </p:nvPr>
        </p:nvSpPr>
        <p:spPr/>
        <p:txBody>
          <a:bodyPr/>
          <a:lstStyle/>
          <a:p>
            <a:r>
              <a:rPr lang="en-IN" dirty="0"/>
              <a:t>Working with reusable components</a:t>
            </a:r>
          </a:p>
        </p:txBody>
      </p:sp>
    </p:spTree>
    <p:extLst>
      <p:ext uri="{BB962C8B-B14F-4D97-AF65-F5344CB8AC3E}">
        <p14:creationId xmlns:p14="http://schemas.microsoft.com/office/powerpoint/2010/main" val="146800210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IN" dirty="0"/>
              <a:t>import React from 'react'</a:t>
            </a:r>
          </a:p>
          <a:p>
            <a:r>
              <a:rPr lang="en-IN" dirty="0" err="1"/>
              <a:t>const</a:t>
            </a:r>
            <a:r>
              <a:rPr lang="en-IN" dirty="0"/>
              <a:t> person=()=&gt;{</a:t>
            </a:r>
          </a:p>
          <a:p>
            <a:r>
              <a:rPr lang="en-IN" dirty="0"/>
              <a:t>    return &lt;h1&gt;I am new </a:t>
            </a:r>
            <a:r>
              <a:rPr lang="en-IN" dirty="0" err="1"/>
              <a:t>bie</a:t>
            </a:r>
            <a:r>
              <a:rPr lang="en-IN" dirty="0"/>
              <a:t>!!!, having {</a:t>
            </a:r>
            <a:r>
              <a:rPr lang="en-IN" dirty="0" err="1"/>
              <a:t>Math.floor</a:t>
            </a:r>
            <a:r>
              <a:rPr lang="en-IN" dirty="0"/>
              <a:t>(</a:t>
            </a:r>
            <a:r>
              <a:rPr lang="en-IN" dirty="0" err="1"/>
              <a:t>Math.random</a:t>
            </a:r>
            <a:r>
              <a:rPr lang="en-IN" dirty="0"/>
              <a:t>()*30)} years experience&lt;/h1&gt;</a:t>
            </a:r>
          </a:p>
          <a:p>
            <a:r>
              <a:rPr lang="en-IN" dirty="0"/>
              <a:t>}</a:t>
            </a:r>
          </a:p>
          <a:p>
            <a:endParaRPr lang="en-IN" dirty="0"/>
          </a:p>
          <a:p>
            <a:r>
              <a:rPr lang="en-IN" dirty="0"/>
              <a:t>export default person</a:t>
            </a:r>
          </a:p>
        </p:txBody>
      </p:sp>
      <p:sp>
        <p:nvSpPr>
          <p:cNvPr id="3" name="Title 2"/>
          <p:cNvSpPr>
            <a:spLocks noGrp="1"/>
          </p:cNvSpPr>
          <p:nvPr>
            <p:ph type="title"/>
          </p:nvPr>
        </p:nvSpPr>
        <p:spPr/>
        <p:txBody>
          <a:bodyPr/>
          <a:lstStyle/>
          <a:p>
            <a:r>
              <a:rPr lang="en-IN" dirty="0"/>
              <a:t>Output Dynamic Content</a:t>
            </a:r>
          </a:p>
        </p:txBody>
      </p:sp>
    </p:spTree>
    <p:extLst>
      <p:ext uri="{BB962C8B-B14F-4D97-AF65-F5344CB8AC3E}">
        <p14:creationId xmlns:p14="http://schemas.microsoft.com/office/powerpoint/2010/main" val="330205619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Why updating Real DOM is slow:</a:t>
            </a:r>
            <a:endParaRPr lang="en-IN" dirty="0"/>
          </a:p>
        </p:txBody>
      </p:sp>
      <p:pic>
        <p:nvPicPr>
          <p:cNvPr id="1026" name="Picture 2" descr="https://cdn-images-1.medium.com/max/1250/1*4s99HTDCA0UUyOc39k5da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918010"/>
            <a:ext cx="8029575" cy="3743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568655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92500" lnSpcReduction="10000"/>
          </a:bodyPr>
          <a:lstStyle/>
          <a:p>
            <a:r>
              <a:rPr lang="en-IN" b="1" dirty="0" err="1">
                <a:solidFill>
                  <a:srgbClr val="FF0000"/>
                </a:solidFill>
              </a:rPr>
              <a:t>document.getElementById</a:t>
            </a:r>
            <a:r>
              <a:rPr lang="en-IN" b="1" dirty="0">
                <a:solidFill>
                  <a:srgbClr val="FF0000"/>
                </a:solidFill>
              </a:rPr>
              <a:t>('</a:t>
            </a:r>
            <a:r>
              <a:rPr lang="en-IN" b="1" dirty="0" err="1">
                <a:solidFill>
                  <a:srgbClr val="FF0000"/>
                </a:solidFill>
              </a:rPr>
              <a:t>elementId</a:t>
            </a:r>
            <a:r>
              <a:rPr lang="en-IN" b="1" dirty="0">
                <a:solidFill>
                  <a:srgbClr val="FF0000"/>
                </a:solidFill>
              </a:rPr>
              <a:t>').</a:t>
            </a:r>
            <a:r>
              <a:rPr lang="en-IN" b="1" dirty="0" err="1">
                <a:solidFill>
                  <a:srgbClr val="FF0000"/>
                </a:solidFill>
              </a:rPr>
              <a:t>innerHTML</a:t>
            </a:r>
            <a:r>
              <a:rPr lang="en-IN" b="1" dirty="0">
                <a:solidFill>
                  <a:srgbClr val="FF0000"/>
                </a:solidFill>
              </a:rPr>
              <a:t> = "New Value“</a:t>
            </a:r>
          </a:p>
          <a:p>
            <a:r>
              <a:rPr lang="en-US" dirty="0"/>
              <a:t>Browser have to parses the HTML</a:t>
            </a:r>
          </a:p>
          <a:p>
            <a:r>
              <a:rPr lang="en-US" dirty="0"/>
              <a:t>It removes the child element of </a:t>
            </a:r>
            <a:r>
              <a:rPr lang="en-US" dirty="0" err="1"/>
              <a:t>elementId</a:t>
            </a:r>
            <a:endParaRPr lang="en-US" dirty="0"/>
          </a:p>
          <a:p>
            <a:r>
              <a:rPr lang="en-US" dirty="0"/>
              <a:t>Updates the DOM with the “New Value”</a:t>
            </a:r>
          </a:p>
          <a:p>
            <a:r>
              <a:rPr lang="en-US" dirty="0"/>
              <a:t>Re-calculate the CSS for the parent and child</a:t>
            </a:r>
          </a:p>
          <a:p>
            <a:r>
              <a:rPr lang="en-US" dirty="0"/>
              <a:t>Recalculating the CSS and changed layouts uses </a:t>
            </a:r>
            <a:r>
              <a:rPr lang="en-US" b="1" dirty="0">
                <a:solidFill>
                  <a:srgbClr val="FF0000"/>
                </a:solidFill>
              </a:rPr>
              <a:t>complex algorithm and they effect the performance.</a:t>
            </a:r>
          </a:p>
          <a:p>
            <a:r>
              <a:rPr lang="en-US" dirty="0"/>
              <a:t>Update the layout i.e. each elements exact co-ordinates on the screen</a:t>
            </a:r>
          </a:p>
          <a:p>
            <a:r>
              <a:rPr lang="en-US" dirty="0"/>
              <a:t>Traverse the render tree and paint it on the browser display</a:t>
            </a:r>
            <a:endParaRPr lang="en-IN" dirty="0"/>
          </a:p>
        </p:txBody>
      </p:sp>
      <p:sp>
        <p:nvSpPr>
          <p:cNvPr id="3" name="Title 2"/>
          <p:cNvSpPr>
            <a:spLocks noGrp="1"/>
          </p:cNvSpPr>
          <p:nvPr>
            <p:ph type="title"/>
          </p:nvPr>
        </p:nvSpPr>
        <p:spPr/>
        <p:txBody>
          <a:bodyPr/>
          <a:lstStyle/>
          <a:p>
            <a:r>
              <a:rPr lang="en-US" dirty="0"/>
              <a:t>Why updating Real DOM is slow:</a:t>
            </a:r>
            <a:endParaRPr lang="en-IN" dirty="0"/>
          </a:p>
        </p:txBody>
      </p:sp>
    </p:spTree>
    <p:extLst>
      <p:ext uri="{BB962C8B-B14F-4D97-AF65-F5344CB8AC3E}">
        <p14:creationId xmlns:p14="http://schemas.microsoft.com/office/powerpoint/2010/main" val="26154514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US" dirty="0"/>
              <a:t>The virtual DOM (VDOM) is a programming concept where an ideal, or “virtual”, representation of a UI is kept in memory and synced with the “real” DOM by a library such as </a:t>
            </a:r>
            <a:r>
              <a:rPr lang="en-US" dirty="0" err="1"/>
              <a:t>ReactDOM</a:t>
            </a:r>
            <a:r>
              <a:rPr lang="en-US" dirty="0"/>
              <a:t>. This process is called reconciliation.</a:t>
            </a:r>
          </a:p>
          <a:p>
            <a:r>
              <a:rPr lang="en-US" dirty="0"/>
              <a:t>This approach enables the declarative API of React: You tell React what state you want the UI to be in, and it makes sure the DOM matches that state.</a:t>
            </a:r>
          </a:p>
          <a:p>
            <a:r>
              <a:rPr lang="en-US" dirty="0"/>
              <a:t>This abstracts out the attribute manipulation, event handling, and manual DOM updating that you would otherwise have to use to build your app.</a:t>
            </a:r>
            <a:endParaRPr lang="en-IN" dirty="0"/>
          </a:p>
        </p:txBody>
      </p:sp>
      <p:sp>
        <p:nvSpPr>
          <p:cNvPr id="3" name="Title 2"/>
          <p:cNvSpPr>
            <a:spLocks noGrp="1"/>
          </p:cNvSpPr>
          <p:nvPr>
            <p:ph type="title"/>
          </p:nvPr>
        </p:nvSpPr>
        <p:spPr/>
        <p:txBody>
          <a:bodyPr/>
          <a:lstStyle/>
          <a:p>
            <a:r>
              <a:rPr lang="en-IN" dirty="0"/>
              <a:t>Virtual DOM</a:t>
            </a:r>
          </a:p>
        </p:txBody>
      </p:sp>
    </p:spTree>
    <p:extLst>
      <p:ext uri="{BB962C8B-B14F-4D97-AF65-F5344CB8AC3E}">
        <p14:creationId xmlns:p14="http://schemas.microsoft.com/office/powerpoint/2010/main" val="282907125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92500"/>
          </a:bodyPr>
          <a:lstStyle/>
          <a:p>
            <a:r>
              <a:rPr lang="en-US" dirty="0"/>
              <a:t>Virtual DOM is in-memory representation of Real DOM.</a:t>
            </a:r>
          </a:p>
          <a:p>
            <a:r>
              <a:rPr lang="en-US" dirty="0"/>
              <a:t>It is lightweight JavaScript object which is copy of Real DOM.</a:t>
            </a:r>
          </a:p>
          <a:p>
            <a:r>
              <a:rPr lang="en-US" dirty="0"/>
              <a:t>Updating virtual DOM in ReactJS is faster because ReactJS uses</a:t>
            </a:r>
          </a:p>
          <a:p>
            <a:r>
              <a:rPr lang="en-US" dirty="0"/>
              <a:t>Efficient diff algorithm</a:t>
            </a:r>
          </a:p>
          <a:p>
            <a:r>
              <a:rPr lang="en-US" dirty="0"/>
              <a:t>Batched update operations</a:t>
            </a:r>
          </a:p>
          <a:p>
            <a:r>
              <a:rPr lang="en-US" dirty="0"/>
              <a:t>Efficient update of sub tree only</a:t>
            </a:r>
          </a:p>
          <a:p>
            <a:r>
              <a:rPr lang="en-US" dirty="0"/>
              <a:t>Uses observable instead of dirty checking to detect change</a:t>
            </a:r>
            <a:endParaRPr lang="en-IN" dirty="0"/>
          </a:p>
        </p:txBody>
      </p:sp>
      <p:sp>
        <p:nvSpPr>
          <p:cNvPr id="3" name="Title 2"/>
          <p:cNvSpPr>
            <a:spLocks noGrp="1"/>
          </p:cNvSpPr>
          <p:nvPr>
            <p:ph type="title"/>
          </p:nvPr>
        </p:nvSpPr>
        <p:spPr/>
        <p:txBody>
          <a:bodyPr/>
          <a:lstStyle/>
          <a:p>
            <a:r>
              <a:rPr lang="en-IN" dirty="0"/>
              <a:t>Virtual DOM</a:t>
            </a:r>
          </a:p>
        </p:txBody>
      </p:sp>
      <p:sp>
        <p:nvSpPr>
          <p:cNvPr id="4" name="TextBox 3">
            <a:hlinkClick r:id="rId2" action="ppaction://hlinkfile"/>
          </p:cNvPr>
          <p:cNvSpPr txBox="1"/>
          <p:nvPr/>
        </p:nvSpPr>
        <p:spPr>
          <a:xfrm>
            <a:off x="4724400" y="3352800"/>
            <a:ext cx="3078728" cy="369332"/>
          </a:xfrm>
          <a:prstGeom prst="rect">
            <a:avLst/>
          </a:prstGeom>
          <a:noFill/>
        </p:spPr>
        <p:txBody>
          <a:bodyPr wrap="none" rtlCol="0">
            <a:spAutoFit/>
          </a:bodyPr>
          <a:lstStyle/>
          <a:p>
            <a:r>
              <a:rPr lang="en-IN" b="1" dirty="0">
                <a:solidFill>
                  <a:srgbClr val="FF0000"/>
                </a:solidFill>
              </a:rPr>
              <a:t>Virtual DOM inner working</a:t>
            </a:r>
          </a:p>
        </p:txBody>
      </p:sp>
    </p:spTree>
    <p:extLst>
      <p:ext uri="{BB962C8B-B14F-4D97-AF65-F5344CB8AC3E}">
        <p14:creationId xmlns:p14="http://schemas.microsoft.com/office/powerpoint/2010/main" val="410987692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US" dirty="0">
                <a:solidFill>
                  <a:srgbClr val="FF0000"/>
                </a:solidFill>
              </a:rPr>
              <a:t>AngularJS uses dirty checking to find the models which has changed. </a:t>
            </a:r>
          </a:p>
          <a:p>
            <a:r>
              <a:rPr lang="en-US" dirty="0">
                <a:solidFill>
                  <a:srgbClr val="FF0000"/>
                </a:solidFill>
              </a:rPr>
              <a:t>This dirty checking process runs in cycle after a specified time. </a:t>
            </a:r>
          </a:p>
          <a:p>
            <a:r>
              <a:rPr lang="en-US" dirty="0">
                <a:solidFill>
                  <a:srgbClr val="FF0000"/>
                </a:solidFill>
              </a:rPr>
              <a:t>As the application grows, checking the whole model reduces the performance and thus makes the application slow.</a:t>
            </a:r>
            <a:endParaRPr lang="en-IN" dirty="0">
              <a:solidFill>
                <a:srgbClr val="FF0000"/>
              </a:solidFill>
            </a:endParaRPr>
          </a:p>
        </p:txBody>
      </p:sp>
      <p:sp>
        <p:nvSpPr>
          <p:cNvPr id="3" name="Title 2"/>
          <p:cNvSpPr>
            <a:spLocks noGrp="1"/>
          </p:cNvSpPr>
          <p:nvPr>
            <p:ph type="title"/>
          </p:nvPr>
        </p:nvSpPr>
        <p:spPr/>
        <p:txBody>
          <a:bodyPr/>
          <a:lstStyle/>
          <a:p>
            <a:r>
              <a:rPr lang="en-IN" dirty="0"/>
              <a:t>Virtual DOM</a:t>
            </a:r>
          </a:p>
        </p:txBody>
      </p:sp>
    </p:spTree>
    <p:extLst>
      <p:ext uri="{BB962C8B-B14F-4D97-AF65-F5344CB8AC3E}">
        <p14:creationId xmlns:p14="http://schemas.microsoft.com/office/powerpoint/2010/main" val="328633074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92500"/>
          </a:bodyPr>
          <a:lstStyle/>
          <a:p>
            <a:r>
              <a:rPr lang="en-US" dirty="0"/>
              <a:t>ReactJS uses observable’s to find the modified components. </a:t>
            </a:r>
          </a:p>
          <a:p>
            <a:r>
              <a:rPr lang="en-US" dirty="0"/>
              <a:t>Whenever </a:t>
            </a:r>
            <a:r>
              <a:rPr lang="en-US" dirty="0" err="1"/>
              <a:t>setState</a:t>
            </a:r>
            <a:r>
              <a:rPr lang="en-US" dirty="0"/>
              <a:t>() method is called on any component, ReactJS makes that component dirty and re-renders it.</a:t>
            </a:r>
          </a:p>
          <a:p>
            <a:r>
              <a:rPr lang="en-US" dirty="0"/>
              <a:t>Whenever </a:t>
            </a:r>
            <a:r>
              <a:rPr lang="en-US" dirty="0" err="1"/>
              <a:t>setState</a:t>
            </a:r>
            <a:r>
              <a:rPr lang="en-US" dirty="0"/>
              <a:t>() method is called, ReactJS creates the whole Virtual DOM from scratch.</a:t>
            </a:r>
          </a:p>
          <a:p>
            <a:r>
              <a:rPr lang="en-US" dirty="0"/>
              <a:t> Creating a whole tree is very fast so it does not affect the performance. </a:t>
            </a:r>
          </a:p>
          <a:p>
            <a:r>
              <a:rPr lang="en-US" dirty="0"/>
              <a:t>At any given time, ReactJS maintains two virtual DOM, one with the updated state Virtual DOM and other with the previous state Virtual DOM.</a:t>
            </a:r>
            <a:endParaRPr lang="en-IN" dirty="0"/>
          </a:p>
        </p:txBody>
      </p:sp>
      <p:sp>
        <p:nvSpPr>
          <p:cNvPr id="3" name="Title 2"/>
          <p:cNvSpPr>
            <a:spLocks noGrp="1"/>
          </p:cNvSpPr>
          <p:nvPr>
            <p:ph type="title"/>
          </p:nvPr>
        </p:nvSpPr>
        <p:spPr/>
        <p:txBody>
          <a:bodyPr/>
          <a:lstStyle/>
          <a:p>
            <a:r>
              <a:rPr lang="en-IN" dirty="0"/>
              <a:t>Virtual DOM</a:t>
            </a:r>
          </a:p>
        </p:txBody>
      </p:sp>
    </p:spTree>
    <p:extLst>
      <p:ext uri="{BB962C8B-B14F-4D97-AF65-F5344CB8AC3E}">
        <p14:creationId xmlns:p14="http://schemas.microsoft.com/office/powerpoint/2010/main" val="186158348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US" dirty="0"/>
              <a:t>ReactJS using diff algorithm compares both the Virtual DOM to find the minimum number of steps to update the Real DOM.</a:t>
            </a:r>
          </a:p>
          <a:p>
            <a:r>
              <a:rPr lang="en-US" dirty="0"/>
              <a:t>Finding minimum number of modifications between two trees have complexity in the order of O(n^3). </a:t>
            </a:r>
          </a:p>
          <a:p>
            <a:r>
              <a:rPr lang="en-US" dirty="0"/>
              <a:t>But react uses heuristic approach with some assumptions which makes the problems to have complexity in the order of O(n).</a:t>
            </a:r>
            <a:endParaRPr lang="en-IN" dirty="0"/>
          </a:p>
        </p:txBody>
      </p:sp>
      <p:sp>
        <p:nvSpPr>
          <p:cNvPr id="3" name="Title 2"/>
          <p:cNvSpPr>
            <a:spLocks noGrp="1"/>
          </p:cNvSpPr>
          <p:nvPr>
            <p:ph type="title"/>
          </p:nvPr>
        </p:nvSpPr>
        <p:spPr/>
        <p:txBody>
          <a:bodyPr/>
          <a:lstStyle/>
          <a:p>
            <a:r>
              <a:rPr lang="en-IN" dirty="0"/>
              <a:t>Virtual DOM</a:t>
            </a:r>
          </a:p>
        </p:txBody>
      </p:sp>
    </p:spTree>
    <p:extLst>
      <p:ext uri="{BB962C8B-B14F-4D97-AF65-F5344CB8AC3E}">
        <p14:creationId xmlns:p14="http://schemas.microsoft.com/office/powerpoint/2010/main" val="29632508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lnSpcReduction="10000"/>
          </a:bodyPr>
          <a:lstStyle/>
          <a:p>
            <a:r>
              <a:rPr lang="en-US" dirty="0"/>
              <a:t>To create React app, we write React components that correspond to various elements. </a:t>
            </a:r>
          </a:p>
          <a:p>
            <a:r>
              <a:rPr lang="en-US" dirty="0"/>
              <a:t>We organize these components inside higher level components which define the application structure. </a:t>
            </a:r>
          </a:p>
          <a:p>
            <a:r>
              <a:rPr lang="en-US" dirty="0"/>
              <a:t>For example, we take a form that consists of many elements like input fields, labels, or buttons. </a:t>
            </a:r>
          </a:p>
          <a:p>
            <a:r>
              <a:rPr lang="en-US" dirty="0"/>
              <a:t>We can write each element of the form as React components, and then we combine it into a higher-level component, i.e., the form component itself. </a:t>
            </a:r>
          </a:p>
          <a:p>
            <a:r>
              <a:rPr lang="en-US" dirty="0"/>
              <a:t>The form components would specify the structure of the form along with elements inside of it.</a:t>
            </a:r>
            <a:endParaRPr lang="en-IN" dirty="0"/>
          </a:p>
        </p:txBody>
      </p:sp>
      <p:sp>
        <p:nvSpPr>
          <p:cNvPr id="3" name="Title 2"/>
          <p:cNvSpPr>
            <a:spLocks noGrp="1"/>
          </p:cNvSpPr>
          <p:nvPr>
            <p:ph type="title"/>
          </p:nvPr>
        </p:nvSpPr>
        <p:spPr/>
        <p:txBody>
          <a:bodyPr/>
          <a:lstStyle/>
          <a:p>
            <a:r>
              <a:rPr lang="en-IN" dirty="0"/>
              <a:t>What Is React?</a:t>
            </a:r>
            <a:br>
              <a:rPr lang="en-IN" b="0" dirty="0"/>
            </a:br>
            <a:endParaRPr lang="en-IN" dirty="0"/>
          </a:p>
        </p:txBody>
      </p:sp>
    </p:spTree>
    <p:extLst>
      <p:ext uri="{BB962C8B-B14F-4D97-AF65-F5344CB8AC3E}">
        <p14:creationId xmlns:p14="http://schemas.microsoft.com/office/powerpoint/2010/main" val="360381564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US" dirty="0"/>
              <a:t>Re-render all the children if parent state has changed.</a:t>
            </a:r>
          </a:p>
          <a:p>
            <a:r>
              <a:rPr lang="en-US" dirty="0"/>
              <a:t>If the state of a component has changed, then ReactJS re-renders all the child components even if child components are not modified. </a:t>
            </a:r>
          </a:p>
          <a:p>
            <a:r>
              <a:rPr lang="en-US" dirty="0"/>
              <a:t>To prevent the unwanted re-render of the child components we can use </a:t>
            </a:r>
            <a:r>
              <a:rPr lang="en-US" dirty="0" err="1"/>
              <a:t>shouldComponentUpdate</a:t>
            </a:r>
            <a:r>
              <a:rPr lang="en-US" dirty="0"/>
              <a:t>() component life cycle method. </a:t>
            </a:r>
          </a:p>
          <a:p>
            <a:r>
              <a:rPr lang="en-US" dirty="0"/>
              <a:t>This will further help in boosting the performance.</a:t>
            </a:r>
            <a:endParaRPr lang="en-IN" dirty="0"/>
          </a:p>
        </p:txBody>
      </p:sp>
      <p:sp>
        <p:nvSpPr>
          <p:cNvPr id="3" name="Title 2"/>
          <p:cNvSpPr>
            <a:spLocks noGrp="1"/>
          </p:cNvSpPr>
          <p:nvPr>
            <p:ph type="title"/>
          </p:nvPr>
        </p:nvSpPr>
        <p:spPr/>
        <p:txBody>
          <a:bodyPr/>
          <a:lstStyle/>
          <a:p>
            <a:r>
              <a:rPr lang="en-IN" dirty="0"/>
              <a:t>Virtual DOM Steps for DIFF Algorithm</a:t>
            </a:r>
          </a:p>
        </p:txBody>
      </p:sp>
    </p:spTree>
    <p:extLst>
      <p:ext uri="{BB962C8B-B14F-4D97-AF65-F5344CB8AC3E}">
        <p14:creationId xmlns:p14="http://schemas.microsoft.com/office/powerpoint/2010/main" val="282857469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a:xfrm>
            <a:off x="457201" y="1381125"/>
            <a:ext cx="8228012" cy="3495675"/>
          </a:xfrm>
        </p:spPr>
        <p:txBody>
          <a:bodyPr>
            <a:normAutofit/>
          </a:bodyPr>
          <a:lstStyle/>
          <a:p>
            <a:r>
              <a:rPr lang="en-US" dirty="0"/>
              <a:t>Breadth First Search. ReactJS traverse the tree using BST. </a:t>
            </a:r>
          </a:p>
          <a:p>
            <a:r>
              <a:rPr lang="en-US" dirty="0"/>
              <a:t>Consider the below tree. States of element B and H have changed.</a:t>
            </a:r>
          </a:p>
          <a:p>
            <a:r>
              <a:rPr lang="en-US" dirty="0"/>
              <a:t>So when using BST ReactJS reached element B it will by default re-render the element H.</a:t>
            </a:r>
          </a:p>
          <a:p>
            <a:r>
              <a:rPr lang="en-US" dirty="0"/>
              <a:t>This is the reason to use BST for tree traversal</a:t>
            </a:r>
            <a:endParaRPr lang="en-IN" dirty="0"/>
          </a:p>
        </p:txBody>
      </p:sp>
      <p:sp>
        <p:nvSpPr>
          <p:cNvPr id="3" name="Title 2"/>
          <p:cNvSpPr>
            <a:spLocks noGrp="1"/>
          </p:cNvSpPr>
          <p:nvPr>
            <p:ph type="title"/>
          </p:nvPr>
        </p:nvSpPr>
        <p:spPr/>
        <p:txBody>
          <a:bodyPr/>
          <a:lstStyle/>
          <a:p>
            <a:r>
              <a:rPr lang="en-IN" dirty="0"/>
              <a:t>Virtual DOM Steps for DIFF Algorithm</a:t>
            </a:r>
          </a:p>
        </p:txBody>
      </p:sp>
      <p:pic>
        <p:nvPicPr>
          <p:cNvPr id="2050" name="Picture 2" descr="https://cdn-images-1.medium.com/max/1000/1*IWxJn4iy0SZoJFlcUKAFFw.png"/>
          <p:cNvPicPr>
            <a:picLocks noChangeAspect="1" noChangeArrowheads="1"/>
          </p:cNvPicPr>
          <p:nvPr/>
        </p:nvPicPr>
        <p:blipFill rotWithShape="1">
          <a:blip r:embed="rId2">
            <a:extLst>
              <a:ext uri="{28A0092B-C50C-407E-A947-70E740481C1C}">
                <a14:useLocalDpi xmlns:a14="http://schemas.microsoft.com/office/drawing/2010/main" val="0"/>
              </a:ext>
            </a:extLst>
          </a:blip>
          <a:srcRect r="55344"/>
          <a:stretch/>
        </p:blipFill>
        <p:spPr bwMode="auto">
          <a:xfrm>
            <a:off x="2971800" y="4887950"/>
            <a:ext cx="2438399" cy="17746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357825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a:xfrm>
            <a:off x="457201" y="1381125"/>
            <a:ext cx="8228012" cy="3495675"/>
          </a:xfrm>
        </p:spPr>
        <p:txBody>
          <a:bodyPr>
            <a:normAutofit/>
          </a:bodyPr>
          <a:lstStyle/>
          <a:p>
            <a:r>
              <a:rPr lang="en-US" dirty="0"/>
              <a:t>Reconciliation. It is the process to determine which parts of the Real DOM need to be updated. It follow below steps:</a:t>
            </a:r>
          </a:p>
          <a:p>
            <a:r>
              <a:rPr lang="en-US" dirty="0"/>
              <a:t>Two elements of different types will produce different trees.</a:t>
            </a:r>
          </a:p>
          <a:p>
            <a:r>
              <a:rPr lang="en-US" dirty="0"/>
              <a:t>The developer can hint at which child elements may be stable across different renders with a key prop.</a:t>
            </a:r>
            <a:endParaRPr lang="en-IN" dirty="0"/>
          </a:p>
        </p:txBody>
      </p:sp>
      <p:sp>
        <p:nvSpPr>
          <p:cNvPr id="3" name="Title 2"/>
          <p:cNvSpPr>
            <a:spLocks noGrp="1"/>
          </p:cNvSpPr>
          <p:nvPr>
            <p:ph type="title"/>
          </p:nvPr>
        </p:nvSpPr>
        <p:spPr/>
        <p:txBody>
          <a:bodyPr/>
          <a:lstStyle/>
          <a:p>
            <a:r>
              <a:rPr lang="en-IN" dirty="0"/>
              <a:t>Virtual DOM Steps for DIFF Algorithm</a:t>
            </a:r>
          </a:p>
        </p:txBody>
      </p:sp>
    </p:spTree>
    <p:extLst>
      <p:ext uri="{BB962C8B-B14F-4D97-AF65-F5344CB8AC3E}">
        <p14:creationId xmlns:p14="http://schemas.microsoft.com/office/powerpoint/2010/main" val="124599376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a:xfrm>
            <a:off x="457201" y="1381125"/>
            <a:ext cx="8228012" cy="752475"/>
          </a:xfrm>
        </p:spPr>
        <p:txBody>
          <a:bodyPr>
            <a:normAutofit lnSpcReduction="10000"/>
          </a:bodyPr>
          <a:lstStyle/>
          <a:p>
            <a:r>
              <a:rPr lang="en-US" dirty="0"/>
              <a:t>Whenever any underlying data changes, the entire UI is re-rendered in Virtual DOM representation.</a:t>
            </a:r>
            <a:endParaRPr lang="en-IN" dirty="0"/>
          </a:p>
        </p:txBody>
      </p:sp>
      <p:sp>
        <p:nvSpPr>
          <p:cNvPr id="3" name="Title 2"/>
          <p:cNvSpPr>
            <a:spLocks noGrp="1"/>
          </p:cNvSpPr>
          <p:nvPr>
            <p:ph type="title"/>
          </p:nvPr>
        </p:nvSpPr>
        <p:spPr/>
        <p:txBody>
          <a:bodyPr/>
          <a:lstStyle/>
          <a:p>
            <a:r>
              <a:rPr lang="en-IN" dirty="0"/>
              <a:t>Virtual DOM</a:t>
            </a:r>
          </a:p>
        </p:txBody>
      </p:sp>
      <p:pic>
        <p:nvPicPr>
          <p:cNvPr id="8194" name="Picture 2" descr="Virtual DOM 1 - What Is React - Edurek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2743199"/>
            <a:ext cx="7512448" cy="27503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022233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a:xfrm>
            <a:off x="457201" y="1381125"/>
            <a:ext cx="8228012" cy="752475"/>
          </a:xfrm>
        </p:spPr>
        <p:txBody>
          <a:bodyPr>
            <a:normAutofit lnSpcReduction="10000"/>
          </a:bodyPr>
          <a:lstStyle/>
          <a:p>
            <a:r>
              <a:rPr lang="en-US" dirty="0"/>
              <a:t>Then the difference between the previous DOM representation and the new one is calculated..</a:t>
            </a:r>
            <a:endParaRPr lang="en-IN" dirty="0"/>
          </a:p>
        </p:txBody>
      </p:sp>
      <p:sp>
        <p:nvSpPr>
          <p:cNvPr id="3" name="Title 2"/>
          <p:cNvSpPr>
            <a:spLocks noGrp="1"/>
          </p:cNvSpPr>
          <p:nvPr>
            <p:ph type="title"/>
          </p:nvPr>
        </p:nvSpPr>
        <p:spPr/>
        <p:txBody>
          <a:bodyPr/>
          <a:lstStyle/>
          <a:p>
            <a:r>
              <a:rPr lang="en-IN" dirty="0"/>
              <a:t>Virtual DOM</a:t>
            </a:r>
          </a:p>
        </p:txBody>
      </p:sp>
      <p:pic>
        <p:nvPicPr>
          <p:cNvPr id="9218" name="Picture 2" descr="Virtual DOM 2 - What Is React - Edurek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2438400"/>
            <a:ext cx="7696200" cy="32239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892588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Virtual DOM</a:t>
            </a:r>
          </a:p>
        </p:txBody>
      </p:sp>
      <p:pic>
        <p:nvPicPr>
          <p:cNvPr id="5" name="Picture 4"/>
          <p:cNvPicPr>
            <a:picLocks noChangeAspect="1"/>
          </p:cNvPicPr>
          <p:nvPr/>
        </p:nvPicPr>
        <p:blipFill>
          <a:blip r:embed="rId2"/>
          <a:stretch>
            <a:fillRect/>
          </a:stretch>
        </p:blipFill>
        <p:spPr>
          <a:xfrm>
            <a:off x="14868" y="1447800"/>
            <a:ext cx="9144000" cy="5143500"/>
          </a:xfrm>
          <a:prstGeom prst="rect">
            <a:avLst/>
          </a:prstGeom>
        </p:spPr>
      </p:pic>
    </p:spTree>
    <p:extLst>
      <p:ext uri="{BB962C8B-B14F-4D97-AF65-F5344CB8AC3E}">
        <p14:creationId xmlns:p14="http://schemas.microsoft.com/office/powerpoint/2010/main" val="72520224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a:xfrm>
            <a:off x="457201" y="1381125"/>
            <a:ext cx="8228012" cy="1057275"/>
          </a:xfrm>
        </p:spPr>
        <p:txBody>
          <a:bodyPr>
            <a:normAutofit fontScale="62500" lnSpcReduction="20000"/>
          </a:bodyPr>
          <a:lstStyle/>
          <a:p>
            <a:r>
              <a:rPr lang="en-US" dirty="0"/>
              <a:t>Once the calculations are done, the real DOM will be updated with only the things that have actually changed. You can think of it as a patch. As patches are applied only to the affected area, similarly, the virtual DOM acts as patches and are applied to the elements which are updated or changed, in the real DOM.</a:t>
            </a:r>
            <a:endParaRPr lang="en-IN" dirty="0"/>
          </a:p>
        </p:txBody>
      </p:sp>
      <p:sp>
        <p:nvSpPr>
          <p:cNvPr id="3" name="Title 2"/>
          <p:cNvSpPr>
            <a:spLocks noGrp="1"/>
          </p:cNvSpPr>
          <p:nvPr>
            <p:ph type="title"/>
          </p:nvPr>
        </p:nvSpPr>
        <p:spPr/>
        <p:txBody>
          <a:bodyPr/>
          <a:lstStyle/>
          <a:p>
            <a:r>
              <a:rPr lang="en-IN" dirty="0"/>
              <a:t>Virtual DOM</a:t>
            </a:r>
          </a:p>
        </p:txBody>
      </p:sp>
      <p:pic>
        <p:nvPicPr>
          <p:cNvPr id="10242" name="Picture 2" descr="Virtual DOM 3 - What Is React - Edurek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62639" y="2667000"/>
            <a:ext cx="5057775" cy="3286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18015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A service worker is basically a JavaScript file.</a:t>
            </a:r>
          </a:p>
          <a:p>
            <a:r>
              <a:rPr lang="en-US" dirty="0"/>
              <a:t>One thing that differentiate a service worker file from a normal JavaScript file, is that service worker runs in the background. </a:t>
            </a:r>
          </a:p>
          <a:p>
            <a:r>
              <a:rPr lang="en-US" dirty="0"/>
              <a:t>Service worker plays a very vital role when it's comes to Progressive Web Apps (PWA), as it is responsible for offline caching, push notifications, background sync etc.</a:t>
            </a:r>
            <a:endParaRPr lang="en-IN" dirty="0"/>
          </a:p>
        </p:txBody>
      </p:sp>
      <p:sp>
        <p:nvSpPr>
          <p:cNvPr id="3" name="Title 2"/>
          <p:cNvSpPr>
            <a:spLocks noGrp="1"/>
          </p:cNvSpPr>
          <p:nvPr>
            <p:ph type="title"/>
          </p:nvPr>
        </p:nvSpPr>
        <p:spPr/>
        <p:txBody>
          <a:bodyPr/>
          <a:lstStyle/>
          <a:p>
            <a:r>
              <a:rPr lang="en-IN" dirty="0"/>
              <a:t>Service Worker</a:t>
            </a:r>
          </a:p>
        </p:txBody>
      </p:sp>
      <p:pic>
        <p:nvPicPr>
          <p:cNvPr id="4098" name="Picture 2" descr="https://cdn-images-1.medium.com/max/1600/1*st7O3EJn6_lrz9QkG0McvQ.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2754" y="4495800"/>
            <a:ext cx="7048500" cy="1924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372827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For effective use of service worker, an understanding of the service lifecycle is essential. The service worker lifecycle consists of mainly 3 phases, which are:</a:t>
            </a:r>
          </a:p>
          <a:p>
            <a:endParaRPr lang="en-US" dirty="0"/>
          </a:p>
          <a:p>
            <a:r>
              <a:rPr lang="en-US" dirty="0"/>
              <a:t>Registration</a:t>
            </a:r>
          </a:p>
          <a:p>
            <a:r>
              <a:rPr lang="en-US" dirty="0"/>
              <a:t>Installation</a:t>
            </a:r>
          </a:p>
          <a:p>
            <a:r>
              <a:rPr lang="en-US" dirty="0"/>
              <a:t>Activation</a:t>
            </a:r>
            <a:endParaRPr lang="en-IN" dirty="0"/>
          </a:p>
        </p:txBody>
      </p:sp>
      <p:sp>
        <p:nvSpPr>
          <p:cNvPr id="3" name="Title 2"/>
          <p:cNvSpPr>
            <a:spLocks noGrp="1"/>
          </p:cNvSpPr>
          <p:nvPr>
            <p:ph type="title"/>
          </p:nvPr>
        </p:nvSpPr>
        <p:spPr/>
        <p:txBody>
          <a:bodyPr/>
          <a:lstStyle/>
          <a:p>
            <a:r>
              <a:rPr lang="en-IN" dirty="0"/>
              <a:t>Service Worker</a:t>
            </a:r>
          </a:p>
        </p:txBody>
      </p:sp>
    </p:spTree>
    <p:extLst>
      <p:ext uri="{BB962C8B-B14F-4D97-AF65-F5344CB8AC3E}">
        <p14:creationId xmlns:p14="http://schemas.microsoft.com/office/powerpoint/2010/main" val="407088092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Service Worker</a:t>
            </a:r>
          </a:p>
        </p:txBody>
      </p:sp>
      <p:pic>
        <p:nvPicPr>
          <p:cNvPr id="2050" name="Picture 2" descr="The Service Worker Lifecycle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1600200"/>
            <a:ext cx="6667500" cy="47273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35728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What Is React?</a:t>
            </a:r>
            <a:br>
              <a:rPr lang="en-IN" b="0" dirty="0"/>
            </a:br>
            <a:endParaRPr lang="en-IN" dirty="0"/>
          </a:p>
        </p:txBody>
      </p:sp>
      <p:pic>
        <p:nvPicPr>
          <p:cNvPr id="5122" name="Picture 2" descr="lego - What Is React - Edurek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3049" y="1747520"/>
            <a:ext cx="7681231"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012121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70000" lnSpcReduction="20000"/>
          </a:bodyPr>
          <a:lstStyle/>
          <a:p>
            <a:r>
              <a:rPr lang="en-US" dirty="0"/>
              <a:t>This is the first phase of the phase of the lifecycle. Since service worker is not currently supported in all browsers yet. </a:t>
            </a:r>
          </a:p>
          <a:p>
            <a:r>
              <a:rPr lang="en-US" dirty="0"/>
              <a:t>When registering a service worker, we must first check to make sure the browser supports service worker. </a:t>
            </a:r>
          </a:p>
          <a:p>
            <a:pPr marL="0" indent="0">
              <a:buNone/>
            </a:pPr>
            <a:endParaRPr lang="en-US" dirty="0"/>
          </a:p>
          <a:p>
            <a:pPr marL="0" indent="0">
              <a:buNone/>
            </a:pPr>
            <a:r>
              <a:rPr lang="en-IN" dirty="0"/>
              <a:t>if ('</a:t>
            </a:r>
            <a:r>
              <a:rPr lang="en-IN" dirty="0" err="1"/>
              <a:t>serviceWorker</a:t>
            </a:r>
            <a:r>
              <a:rPr lang="en-IN" dirty="0"/>
              <a:t>' in navigator) {</a:t>
            </a:r>
          </a:p>
          <a:p>
            <a:pPr marL="0" indent="0">
              <a:buNone/>
            </a:pPr>
            <a:r>
              <a:rPr lang="en-IN" dirty="0"/>
              <a:t>    </a:t>
            </a:r>
            <a:r>
              <a:rPr lang="en-IN" dirty="0" err="1"/>
              <a:t>navigator.serviceWorker.register</a:t>
            </a:r>
            <a:r>
              <a:rPr lang="en-IN" dirty="0"/>
              <a:t>('/sw.js')</a:t>
            </a:r>
          </a:p>
          <a:p>
            <a:pPr marL="0" indent="0">
              <a:buNone/>
            </a:pPr>
            <a:r>
              <a:rPr lang="en-IN" dirty="0"/>
              <a:t>    .then(function (registration) {</a:t>
            </a:r>
          </a:p>
          <a:p>
            <a:pPr marL="0" indent="0">
              <a:buNone/>
            </a:pPr>
            <a:r>
              <a:rPr lang="en-IN" dirty="0"/>
              <a:t>        console.log('Service worker registered!');</a:t>
            </a:r>
          </a:p>
          <a:p>
            <a:pPr marL="0" indent="0">
              <a:buNone/>
            </a:pPr>
            <a:r>
              <a:rPr lang="en-IN" dirty="0"/>
              <a:t>    })</a:t>
            </a:r>
          </a:p>
          <a:p>
            <a:pPr marL="0" indent="0">
              <a:buNone/>
            </a:pPr>
            <a:r>
              <a:rPr lang="en-IN" dirty="0"/>
              <a:t>    .catch(function (err) {</a:t>
            </a:r>
          </a:p>
          <a:p>
            <a:pPr marL="0" indent="0">
              <a:buNone/>
            </a:pPr>
            <a:r>
              <a:rPr lang="en-IN" dirty="0"/>
              <a:t>        console.log('Registration failed!');</a:t>
            </a:r>
          </a:p>
          <a:p>
            <a:pPr marL="0" indent="0">
              <a:buNone/>
            </a:pPr>
            <a:r>
              <a:rPr lang="en-IN" dirty="0"/>
              <a:t>    })</a:t>
            </a:r>
          </a:p>
          <a:p>
            <a:pPr marL="0" indent="0">
              <a:buNone/>
            </a:pPr>
            <a:r>
              <a:rPr lang="en-IN" dirty="0"/>
              <a:t>}</a:t>
            </a:r>
          </a:p>
        </p:txBody>
      </p:sp>
      <p:sp>
        <p:nvSpPr>
          <p:cNvPr id="3" name="Title 2"/>
          <p:cNvSpPr>
            <a:spLocks noGrp="1"/>
          </p:cNvSpPr>
          <p:nvPr>
            <p:ph type="title"/>
          </p:nvPr>
        </p:nvSpPr>
        <p:spPr/>
        <p:txBody>
          <a:bodyPr/>
          <a:lstStyle/>
          <a:p>
            <a:r>
              <a:rPr lang="en-IN" dirty="0"/>
              <a:t>Service Worker</a:t>
            </a:r>
          </a:p>
        </p:txBody>
      </p:sp>
    </p:spTree>
    <p:extLst>
      <p:ext uri="{BB962C8B-B14F-4D97-AF65-F5344CB8AC3E}">
        <p14:creationId xmlns:p14="http://schemas.microsoft.com/office/powerpoint/2010/main" val="368569179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lnSpcReduction="10000"/>
          </a:bodyPr>
          <a:lstStyle/>
          <a:p>
            <a:r>
              <a:rPr lang="en-IN" b="1" dirty="0">
                <a:hlinkClick r:id="rId2"/>
              </a:rPr>
              <a:t>Installation</a:t>
            </a:r>
            <a:endParaRPr lang="en-IN" b="1" dirty="0"/>
          </a:p>
          <a:p>
            <a:r>
              <a:rPr lang="en-US" b="1" dirty="0"/>
              <a:t>Upon successful registration of the service worker, the script is downloaded and then the browser will attempt to install the service worker. The service worker will only be installed in either of these cases:</a:t>
            </a:r>
          </a:p>
          <a:p>
            <a:r>
              <a:rPr lang="en-US" b="1" dirty="0"/>
              <a:t>The service worker hasn't been registered before</a:t>
            </a:r>
          </a:p>
          <a:p>
            <a:r>
              <a:rPr lang="en-US" b="1" dirty="0"/>
              <a:t>The service worker script changes (even if it's by one byte).</a:t>
            </a:r>
          </a:p>
          <a:p>
            <a:r>
              <a:rPr lang="en-US" b="1" dirty="0"/>
              <a:t>Once a service worker has been installed, an install event is fired.</a:t>
            </a:r>
            <a:endParaRPr lang="en-IN" b="1" dirty="0"/>
          </a:p>
        </p:txBody>
      </p:sp>
      <p:sp>
        <p:nvSpPr>
          <p:cNvPr id="3" name="Title 2"/>
          <p:cNvSpPr>
            <a:spLocks noGrp="1"/>
          </p:cNvSpPr>
          <p:nvPr>
            <p:ph type="title"/>
          </p:nvPr>
        </p:nvSpPr>
        <p:spPr/>
        <p:txBody>
          <a:bodyPr/>
          <a:lstStyle/>
          <a:p>
            <a:r>
              <a:rPr lang="en-IN" dirty="0"/>
              <a:t>Service Worker</a:t>
            </a:r>
          </a:p>
        </p:txBody>
      </p:sp>
    </p:spTree>
    <p:extLst>
      <p:ext uri="{BB962C8B-B14F-4D97-AF65-F5344CB8AC3E}">
        <p14:creationId xmlns:p14="http://schemas.microsoft.com/office/powerpoint/2010/main" val="130699799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IN" b="1" dirty="0"/>
              <a:t>Activation</a:t>
            </a:r>
          </a:p>
          <a:p>
            <a:r>
              <a:rPr lang="en-US" b="1" dirty="0"/>
              <a:t>If the installation was successful, the service worker enters an installed state (though not yet active), during which it waits to take control of the page from the current service worker.</a:t>
            </a:r>
          </a:p>
          <a:p>
            <a:r>
              <a:rPr lang="en-US" b="1" dirty="0"/>
              <a:t>It then moves on to the next phase in the lifecycle, which is the activation phase. A service worker is not immediately activated upon installation.</a:t>
            </a:r>
            <a:endParaRPr lang="en-IN" b="1" dirty="0"/>
          </a:p>
        </p:txBody>
      </p:sp>
      <p:sp>
        <p:nvSpPr>
          <p:cNvPr id="3" name="Title 2"/>
          <p:cNvSpPr>
            <a:spLocks noGrp="1"/>
          </p:cNvSpPr>
          <p:nvPr>
            <p:ph type="title"/>
          </p:nvPr>
        </p:nvSpPr>
        <p:spPr/>
        <p:txBody>
          <a:bodyPr/>
          <a:lstStyle/>
          <a:p>
            <a:r>
              <a:rPr lang="en-IN" dirty="0"/>
              <a:t>Service Worker</a:t>
            </a:r>
          </a:p>
        </p:txBody>
      </p:sp>
    </p:spTree>
    <p:extLst>
      <p:ext uri="{BB962C8B-B14F-4D97-AF65-F5344CB8AC3E}">
        <p14:creationId xmlns:p14="http://schemas.microsoft.com/office/powerpoint/2010/main" val="158868270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IN" b="1" dirty="0"/>
              <a:t>Activation</a:t>
            </a:r>
          </a:p>
          <a:p>
            <a:r>
              <a:rPr lang="en-US" b="1" dirty="0"/>
              <a:t>A service worker will only be active (that is, be activated) in any of these cases:</a:t>
            </a:r>
          </a:p>
          <a:p>
            <a:endParaRPr lang="en-US" b="1" dirty="0"/>
          </a:p>
          <a:p>
            <a:r>
              <a:rPr lang="en-US" b="1" dirty="0"/>
              <a:t>If there is no service worker currently active</a:t>
            </a:r>
          </a:p>
          <a:p>
            <a:r>
              <a:rPr lang="en-US" b="1" dirty="0"/>
              <a:t>If the </a:t>
            </a:r>
            <a:r>
              <a:rPr lang="en-US" b="1" dirty="0" err="1"/>
              <a:t>self.skipWaiting</a:t>
            </a:r>
            <a:r>
              <a:rPr lang="en-US" b="1" dirty="0"/>
              <a:t>() is called in the install event handler of the service worker script</a:t>
            </a:r>
          </a:p>
          <a:p>
            <a:r>
              <a:rPr lang="en-US" b="1" dirty="0"/>
              <a:t>If the user refreshes the page</a:t>
            </a:r>
            <a:endParaRPr lang="en-IN" b="1" dirty="0"/>
          </a:p>
        </p:txBody>
      </p:sp>
      <p:sp>
        <p:nvSpPr>
          <p:cNvPr id="3" name="Title 2"/>
          <p:cNvSpPr>
            <a:spLocks noGrp="1"/>
          </p:cNvSpPr>
          <p:nvPr>
            <p:ph type="title"/>
          </p:nvPr>
        </p:nvSpPr>
        <p:spPr/>
        <p:txBody>
          <a:bodyPr/>
          <a:lstStyle/>
          <a:p>
            <a:r>
              <a:rPr lang="en-IN" dirty="0"/>
              <a:t>Service Worker</a:t>
            </a:r>
          </a:p>
        </p:txBody>
      </p:sp>
    </p:spTree>
    <p:extLst>
      <p:ext uri="{BB962C8B-B14F-4D97-AF65-F5344CB8AC3E}">
        <p14:creationId xmlns:p14="http://schemas.microsoft.com/office/powerpoint/2010/main" val="35721045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85000" lnSpcReduction="10000"/>
          </a:bodyPr>
          <a:lstStyle/>
          <a:p>
            <a:r>
              <a:rPr lang="en-US" dirty="0"/>
              <a:t>Service Worker, in simple terms, is a script file that runs in the background without interfering with the user interactions. </a:t>
            </a:r>
          </a:p>
          <a:p>
            <a:r>
              <a:rPr lang="en-US" dirty="0"/>
              <a:t>Service Worker acts as a proxy server that intercepts the network requests sent by your web application to the server. </a:t>
            </a:r>
          </a:p>
          <a:p>
            <a:r>
              <a:rPr lang="en-US" dirty="0"/>
              <a:t>In the sense, requests to fetch </a:t>
            </a:r>
            <a:r>
              <a:rPr lang="en-US" dirty="0" err="1"/>
              <a:t>javascript</a:t>
            </a:r>
            <a:r>
              <a:rPr lang="en-US" dirty="0"/>
              <a:t> or </a:t>
            </a:r>
            <a:r>
              <a:rPr lang="en-US" dirty="0" err="1"/>
              <a:t>css</a:t>
            </a:r>
            <a:r>
              <a:rPr lang="en-US" dirty="0"/>
              <a:t> files, images goes through service worker to the server. </a:t>
            </a:r>
          </a:p>
          <a:p>
            <a:r>
              <a:rPr lang="en-US" dirty="0"/>
              <a:t>Service Worker has the ability to modify this request or send a custom response back to the client.</a:t>
            </a:r>
          </a:p>
          <a:p>
            <a:r>
              <a:rPr lang="en-US" dirty="0"/>
              <a:t>It uses caching to its full advantage to cache some of the resources, so that subsequent requests for these resources can be met out speedily with a cache hit instead of going all the way back to the server to fetch it (More on caching later). </a:t>
            </a:r>
          </a:p>
          <a:p>
            <a:r>
              <a:rPr lang="en-US" dirty="0"/>
              <a:t>Service Worker operates as an event-driven system.</a:t>
            </a:r>
            <a:endParaRPr lang="en-IN" dirty="0"/>
          </a:p>
        </p:txBody>
      </p:sp>
      <p:sp>
        <p:nvSpPr>
          <p:cNvPr id="3" name="Title 2"/>
          <p:cNvSpPr>
            <a:spLocks noGrp="1"/>
          </p:cNvSpPr>
          <p:nvPr>
            <p:ph type="title"/>
          </p:nvPr>
        </p:nvSpPr>
        <p:spPr/>
        <p:txBody>
          <a:bodyPr/>
          <a:lstStyle/>
          <a:p>
            <a:r>
              <a:rPr lang="en-IN" dirty="0"/>
              <a:t>Service Workers</a:t>
            </a:r>
          </a:p>
        </p:txBody>
      </p:sp>
    </p:spTree>
    <p:extLst>
      <p:ext uri="{BB962C8B-B14F-4D97-AF65-F5344CB8AC3E}">
        <p14:creationId xmlns:p14="http://schemas.microsoft.com/office/powerpoint/2010/main" val="247039488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Require vs Import</a:t>
            </a:r>
          </a:p>
        </p:txBody>
      </p:sp>
      <p:pic>
        <p:nvPicPr>
          <p:cNvPr id="4098" name="Picture 2" descr="https://cdn-images-1.medium.com/max/2600/1*gUzGiHGJP1r9wSx3OQVvVw.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1752600"/>
            <a:ext cx="8153400" cy="43578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190110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1— Named exports (several per module) </a:t>
            </a:r>
          </a:p>
          <a:p>
            <a:r>
              <a:rPr lang="en-US" dirty="0"/>
              <a:t>2— Default exports (one per module)</a:t>
            </a:r>
          </a:p>
          <a:p>
            <a:r>
              <a:rPr lang="en-US" dirty="0"/>
              <a:t>3 — Mixed named &amp; default exports </a:t>
            </a:r>
          </a:p>
          <a:p>
            <a:r>
              <a:rPr lang="en-US" dirty="0"/>
              <a:t>4— Cyclical Dependencies</a:t>
            </a:r>
            <a:endParaRPr lang="en-IN" dirty="0"/>
          </a:p>
        </p:txBody>
      </p:sp>
      <p:sp>
        <p:nvSpPr>
          <p:cNvPr id="3" name="Title 2"/>
          <p:cNvSpPr>
            <a:spLocks noGrp="1"/>
          </p:cNvSpPr>
          <p:nvPr>
            <p:ph type="title"/>
          </p:nvPr>
        </p:nvSpPr>
        <p:spPr/>
        <p:txBody>
          <a:bodyPr/>
          <a:lstStyle/>
          <a:p>
            <a:r>
              <a:rPr lang="en-IN" dirty="0"/>
              <a:t>Different types of export</a:t>
            </a:r>
          </a:p>
        </p:txBody>
      </p:sp>
    </p:spTree>
    <p:extLst>
      <p:ext uri="{BB962C8B-B14F-4D97-AF65-F5344CB8AC3E}">
        <p14:creationId xmlns:p14="http://schemas.microsoft.com/office/powerpoint/2010/main" val="225863097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Named Export</a:t>
            </a:r>
          </a:p>
        </p:txBody>
      </p:sp>
      <p:sp>
        <p:nvSpPr>
          <p:cNvPr id="4" name="Rectangle 1"/>
          <p:cNvSpPr>
            <a:spLocks noGrp="1" noChangeArrowheads="1"/>
          </p:cNvSpPr>
          <p:nvPr>
            <p:ph sz="quarter" idx="12"/>
          </p:nvPr>
        </p:nvSpPr>
        <p:spPr bwMode="auto">
          <a:xfrm>
            <a:off x="457201" y="1251655"/>
            <a:ext cx="4730462" cy="50833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279312"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chemeClr val="tx1"/>
                </a:solidFill>
                <a:effectLst/>
                <a:latin typeface="inherit"/>
              </a:rPr>
              <a:t>//------ lib.js ------</a:t>
            </a:r>
            <a:br>
              <a:rPr kumimoji="0" lang="en-US" altLang="en-US" sz="2400" b="0" i="0" u="none" strike="noStrike" cap="none" normalizeH="0" baseline="0" dirty="0">
                <a:ln>
                  <a:noFill/>
                </a:ln>
                <a:solidFill>
                  <a:schemeClr val="tx1"/>
                </a:solidFill>
                <a:effectLst/>
                <a:latin typeface="inherit"/>
              </a:rPr>
            </a:br>
            <a:r>
              <a:rPr kumimoji="0" lang="en-US" altLang="en-US" sz="2400" b="1" i="0" u="none" strike="noStrike" cap="none" normalizeH="0" baseline="0" dirty="0">
                <a:ln>
                  <a:noFill/>
                </a:ln>
                <a:solidFill>
                  <a:schemeClr val="tx1"/>
                </a:solidFill>
                <a:effectLst/>
                <a:latin typeface="inherit"/>
              </a:rPr>
              <a:t>export</a:t>
            </a:r>
            <a:r>
              <a:rPr kumimoji="0" lang="en-US" altLang="en-US" sz="2400" b="0" i="0" u="none" strike="noStrike" cap="none" normalizeH="0" baseline="0" dirty="0">
                <a:ln>
                  <a:noFill/>
                </a:ln>
                <a:solidFill>
                  <a:schemeClr val="tx1"/>
                </a:solidFill>
                <a:effectLst/>
                <a:latin typeface="inherit"/>
              </a:rPr>
              <a:t> </a:t>
            </a:r>
            <a:r>
              <a:rPr kumimoji="0" lang="en-US" altLang="en-US" sz="2400" b="1" i="0" u="none" strike="noStrike" cap="none" normalizeH="0" baseline="0" dirty="0" err="1">
                <a:ln>
                  <a:noFill/>
                </a:ln>
                <a:solidFill>
                  <a:schemeClr val="tx1"/>
                </a:solidFill>
                <a:effectLst/>
                <a:latin typeface="inherit"/>
              </a:rPr>
              <a:t>const</a:t>
            </a:r>
            <a:r>
              <a:rPr kumimoji="0" lang="en-US" altLang="en-US" sz="2400" b="0" i="0" u="none" strike="noStrike" cap="none" normalizeH="0" baseline="0" dirty="0">
                <a:ln>
                  <a:noFill/>
                </a:ln>
                <a:solidFill>
                  <a:schemeClr val="tx1"/>
                </a:solidFill>
                <a:effectLst/>
                <a:latin typeface="inherit"/>
              </a:rPr>
              <a:t> </a:t>
            </a:r>
            <a:r>
              <a:rPr kumimoji="0" lang="en-US" altLang="en-US" sz="2400" b="0" i="0" u="none" strike="noStrike" cap="none" normalizeH="0" baseline="0" dirty="0" err="1">
                <a:ln>
                  <a:noFill/>
                </a:ln>
                <a:solidFill>
                  <a:schemeClr val="tx1"/>
                </a:solidFill>
                <a:effectLst/>
                <a:latin typeface="inherit"/>
              </a:rPr>
              <a:t>sqrt</a:t>
            </a:r>
            <a:r>
              <a:rPr kumimoji="0" lang="en-US" altLang="en-US" sz="2400" b="0" i="0" u="none" strike="noStrike" cap="none" normalizeH="0" baseline="0" dirty="0">
                <a:ln>
                  <a:noFill/>
                </a:ln>
                <a:solidFill>
                  <a:schemeClr val="tx1"/>
                </a:solidFill>
                <a:effectLst/>
                <a:latin typeface="inherit"/>
              </a:rPr>
              <a:t> = </a:t>
            </a:r>
            <a:r>
              <a:rPr kumimoji="0" lang="en-US" altLang="en-US" sz="2400" b="1" i="0" u="none" strike="noStrike" cap="none" normalizeH="0" baseline="0" dirty="0" err="1">
                <a:ln>
                  <a:noFill/>
                </a:ln>
                <a:solidFill>
                  <a:schemeClr val="tx1"/>
                </a:solidFill>
                <a:effectLst/>
                <a:latin typeface="inherit"/>
              </a:rPr>
              <a:t>Math</a:t>
            </a:r>
            <a:r>
              <a:rPr kumimoji="0" lang="en-US" altLang="en-US" sz="2400" b="0" i="0" u="none" strike="noStrike" cap="none" normalizeH="0" baseline="0" dirty="0" err="1">
                <a:ln>
                  <a:noFill/>
                </a:ln>
                <a:solidFill>
                  <a:schemeClr val="tx1"/>
                </a:solidFill>
                <a:effectLst/>
                <a:latin typeface="inherit"/>
              </a:rPr>
              <a:t>.sqrt</a:t>
            </a:r>
            <a:r>
              <a:rPr kumimoji="0" lang="en-US" altLang="en-US" sz="2400" b="0" i="0" u="none" strike="noStrike" cap="none" normalizeH="0" baseline="0" dirty="0">
                <a:ln>
                  <a:noFill/>
                </a:ln>
                <a:solidFill>
                  <a:schemeClr val="tx1"/>
                </a:solidFill>
                <a:effectLst/>
                <a:latin typeface="inherit"/>
              </a:rPr>
              <a:t>;</a:t>
            </a:r>
            <a:br>
              <a:rPr kumimoji="0" lang="en-US" altLang="en-US" sz="2400" b="0" i="0" u="none" strike="noStrike" cap="none" normalizeH="0" baseline="0" dirty="0">
                <a:ln>
                  <a:noFill/>
                </a:ln>
                <a:solidFill>
                  <a:schemeClr val="tx1"/>
                </a:solidFill>
                <a:effectLst/>
                <a:latin typeface="inherit"/>
              </a:rPr>
            </a:br>
            <a:r>
              <a:rPr kumimoji="0" lang="en-US" altLang="en-US" sz="2400" b="1" i="0" u="none" strike="noStrike" cap="none" normalizeH="0" baseline="0" dirty="0">
                <a:ln>
                  <a:noFill/>
                </a:ln>
                <a:solidFill>
                  <a:schemeClr val="tx1"/>
                </a:solidFill>
                <a:effectLst/>
                <a:latin typeface="inherit"/>
              </a:rPr>
              <a:t>export</a:t>
            </a:r>
            <a:r>
              <a:rPr kumimoji="0" lang="en-US" altLang="en-US" sz="2400" b="0" i="0" u="none" strike="noStrike" cap="none" normalizeH="0" baseline="0" dirty="0">
                <a:ln>
                  <a:noFill/>
                </a:ln>
                <a:solidFill>
                  <a:schemeClr val="tx1"/>
                </a:solidFill>
                <a:effectLst/>
                <a:latin typeface="inherit"/>
              </a:rPr>
              <a:t> </a:t>
            </a:r>
            <a:r>
              <a:rPr kumimoji="0" lang="en-US" altLang="en-US" sz="2400" b="1" i="0" u="none" strike="noStrike" cap="none" normalizeH="0" baseline="0" dirty="0">
                <a:ln>
                  <a:noFill/>
                </a:ln>
                <a:solidFill>
                  <a:schemeClr val="tx1"/>
                </a:solidFill>
                <a:effectLst/>
                <a:latin typeface="inherit"/>
              </a:rPr>
              <a:t>function</a:t>
            </a:r>
            <a:r>
              <a:rPr kumimoji="0" lang="en-US" altLang="en-US" sz="2400" b="0" i="0" u="none" strike="noStrike" cap="none" normalizeH="0" baseline="0" dirty="0">
                <a:ln>
                  <a:noFill/>
                </a:ln>
                <a:solidFill>
                  <a:schemeClr val="tx1"/>
                </a:solidFill>
                <a:effectLst/>
                <a:latin typeface="inherit"/>
              </a:rPr>
              <a:t> </a:t>
            </a:r>
            <a:r>
              <a:rPr kumimoji="0" lang="en-US" altLang="en-US" sz="2400" b="1" i="0" u="none" strike="noStrike" cap="none" normalizeH="0" baseline="0" dirty="0">
                <a:ln>
                  <a:noFill/>
                </a:ln>
                <a:solidFill>
                  <a:schemeClr val="tx1"/>
                </a:solidFill>
                <a:effectLst/>
                <a:latin typeface="inherit"/>
              </a:rPr>
              <a:t>square</a:t>
            </a:r>
            <a:r>
              <a:rPr kumimoji="0" lang="en-US" altLang="en-US" sz="2400" b="0" i="0" u="none" strike="noStrike" cap="none" normalizeH="0" baseline="0" dirty="0">
                <a:ln>
                  <a:noFill/>
                </a:ln>
                <a:solidFill>
                  <a:schemeClr val="tx1"/>
                </a:solidFill>
                <a:effectLst/>
                <a:latin typeface="inherit"/>
              </a:rPr>
              <a:t>(x) {</a:t>
            </a:r>
            <a:br>
              <a:rPr kumimoji="0" lang="en-US" altLang="en-US" sz="2400" b="0" i="0" u="none" strike="noStrike" cap="none" normalizeH="0" baseline="0" dirty="0">
                <a:ln>
                  <a:noFill/>
                </a:ln>
                <a:solidFill>
                  <a:schemeClr val="tx1"/>
                </a:solidFill>
                <a:effectLst/>
                <a:latin typeface="inherit"/>
              </a:rPr>
            </a:br>
            <a:r>
              <a:rPr kumimoji="0" lang="en-US" altLang="en-US" sz="2400" b="1" i="0" u="none" strike="noStrike" cap="none" normalizeH="0" baseline="0" dirty="0">
                <a:ln>
                  <a:noFill/>
                </a:ln>
                <a:solidFill>
                  <a:schemeClr val="tx1"/>
                </a:solidFill>
                <a:effectLst/>
                <a:latin typeface="inherit"/>
              </a:rPr>
              <a:t>return</a:t>
            </a:r>
            <a:r>
              <a:rPr kumimoji="0" lang="en-US" altLang="en-US" sz="2400" b="0" i="0" u="none" strike="noStrike" cap="none" normalizeH="0" baseline="0" dirty="0">
                <a:ln>
                  <a:noFill/>
                </a:ln>
                <a:solidFill>
                  <a:schemeClr val="tx1"/>
                </a:solidFill>
                <a:effectLst/>
                <a:latin typeface="inherit"/>
              </a:rPr>
              <a:t> x * x;</a:t>
            </a:r>
            <a:br>
              <a:rPr kumimoji="0" lang="en-US" altLang="en-US" sz="2400" b="0" i="0" u="none" strike="noStrike" cap="none" normalizeH="0" baseline="0" dirty="0">
                <a:ln>
                  <a:noFill/>
                </a:ln>
                <a:solidFill>
                  <a:schemeClr val="tx1"/>
                </a:solidFill>
                <a:effectLst/>
                <a:latin typeface="inherit"/>
              </a:rPr>
            </a:br>
            <a:r>
              <a:rPr kumimoji="0" lang="en-US" altLang="en-US" sz="2400" b="0" i="0" u="none" strike="noStrike" cap="none" normalizeH="0" baseline="0" dirty="0">
                <a:ln>
                  <a:noFill/>
                </a:ln>
                <a:solidFill>
                  <a:schemeClr val="tx1"/>
                </a:solidFill>
                <a:effectLst/>
                <a:latin typeface="inherit"/>
              </a:rPr>
              <a:t>}</a:t>
            </a:r>
            <a:br>
              <a:rPr kumimoji="0" lang="en-US" altLang="en-US" sz="2400" b="0" i="0" u="none" strike="noStrike" cap="none" normalizeH="0" baseline="0" dirty="0">
                <a:ln>
                  <a:noFill/>
                </a:ln>
                <a:solidFill>
                  <a:schemeClr val="tx1"/>
                </a:solidFill>
                <a:effectLst/>
                <a:latin typeface="inherit"/>
              </a:rPr>
            </a:br>
            <a:r>
              <a:rPr kumimoji="0" lang="en-US" altLang="en-US" sz="2400" b="1" i="0" u="none" strike="noStrike" cap="none" normalizeH="0" baseline="0" dirty="0">
                <a:ln>
                  <a:noFill/>
                </a:ln>
                <a:solidFill>
                  <a:schemeClr val="tx1"/>
                </a:solidFill>
                <a:effectLst/>
                <a:latin typeface="inherit"/>
              </a:rPr>
              <a:t>export</a:t>
            </a:r>
            <a:r>
              <a:rPr kumimoji="0" lang="en-US" altLang="en-US" sz="2400" b="0" i="0" u="none" strike="noStrike" cap="none" normalizeH="0" baseline="0" dirty="0">
                <a:ln>
                  <a:noFill/>
                </a:ln>
                <a:solidFill>
                  <a:schemeClr val="tx1"/>
                </a:solidFill>
                <a:effectLst/>
                <a:latin typeface="inherit"/>
              </a:rPr>
              <a:t> </a:t>
            </a:r>
            <a:r>
              <a:rPr kumimoji="0" lang="en-US" altLang="en-US" sz="2400" b="1" i="0" u="none" strike="noStrike" cap="none" normalizeH="0" baseline="0" dirty="0">
                <a:ln>
                  <a:noFill/>
                </a:ln>
                <a:solidFill>
                  <a:schemeClr val="tx1"/>
                </a:solidFill>
                <a:effectLst/>
                <a:latin typeface="inherit"/>
              </a:rPr>
              <a:t>function</a:t>
            </a:r>
            <a:r>
              <a:rPr kumimoji="0" lang="en-US" altLang="en-US" sz="2400" b="0" i="0" u="none" strike="noStrike" cap="none" normalizeH="0" baseline="0" dirty="0">
                <a:ln>
                  <a:noFill/>
                </a:ln>
                <a:solidFill>
                  <a:schemeClr val="tx1"/>
                </a:solidFill>
                <a:effectLst/>
                <a:latin typeface="inherit"/>
              </a:rPr>
              <a:t> </a:t>
            </a:r>
            <a:r>
              <a:rPr kumimoji="0" lang="en-US" altLang="en-US" sz="2400" b="1" i="0" u="none" strike="noStrike" cap="none" normalizeH="0" baseline="0" dirty="0" err="1">
                <a:ln>
                  <a:noFill/>
                </a:ln>
                <a:solidFill>
                  <a:schemeClr val="tx1"/>
                </a:solidFill>
                <a:effectLst/>
                <a:latin typeface="inherit"/>
              </a:rPr>
              <a:t>diag</a:t>
            </a:r>
            <a:r>
              <a:rPr kumimoji="0" lang="en-US" altLang="en-US" sz="2400" b="0" i="0" u="none" strike="noStrike" cap="none" normalizeH="0" baseline="0" dirty="0">
                <a:ln>
                  <a:noFill/>
                </a:ln>
                <a:solidFill>
                  <a:schemeClr val="tx1"/>
                </a:solidFill>
                <a:effectLst/>
                <a:latin typeface="inherit"/>
              </a:rPr>
              <a:t>(x, y) {</a:t>
            </a:r>
            <a:br>
              <a:rPr kumimoji="0" lang="en-US" altLang="en-US" sz="2400" b="0" i="0" u="none" strike="noStrike" cap="none" normalizeH="0" baseline="0" dirty="0">
                <a:ln>
                  <a:noFill/>
                </a:ln>
                <a:solidFill>
                  <a:schemeClr val="tx1"/>
                </a:solidFill>
                <a:effectLst/>
                <a:latin typeface="inherit"/>
              </a:rPr>
            </a:br>
            <a:r>
              <a:rPr kumimoji="0" lang="en-US" altLang="en-US" sz="2400" b="1" i="0" u="none" strike="noStrike" cap="none" normalizeH="0" baseline="0" dirty="0">
                <a:ln>
                  <a:noFill/>
                </a:ln>
                <a:solidFill>
                  <a:schemeClr val="tx1"/>
                </a:solidFill>
                <a:effectLst/>
                <a:latin typeface="inherit"/>
              </a:rPr>
              <a:t>return</a:t>
            </a:r>
            <a:r>
              <a:rPr kumimoji="0" lang="en-US" altLang="en-US" sz="2400" b="0" i="0" u="none" strike="noStrike" cap="none" normalizeH="0" baseline="0" dirty="0">
                <a:ln>
                  <a:noFill/>
                </a:ln>
                <a:solidFill>
                  <a:schemeClr val="tx1"/>
                </a:solidFill>
                <a:effectLst/>
                <a:latin typeface="inherit"/>
              </a:rPr>
              <a:t> </a:t>
            </a:r>
            <a:r>
              <a:rPr kumimoji="0" lang="en-US" altLang="en-US" sz="2400" b="0" i="0" u="none" strike="noStrike" cap="none" normalizeH="0" baseline="0" dirty="0" err="1">
                <a:ln>
                  <a:noFill/>
                </a:ln>
                <a:solidFill>
                  <a:schemeClr val="tx1"/>
                </a:solidFill>
                <a:effectLst/>
                <a:latin typeface="inherit"/>
              </a:rPr>
              <a:t>sqrt</a:t>
            </a:r>
            <a:r>
              <a:rPr kumimoji="0" lang="en-US" altLang="en-US" sz="2400" b="0" i="0" u="none" strike="noStrike" cap="none" normalizeH="0" baseline="0" dirty="0">
                <a:ln>
                  <a:noFill/>
                </a:ln>
                <a:solidFill>
                  <a:schemeClr val="tx1"/>
                </a:solidFill>
                <a:effectLst/>
                <a:latin typeface="inherit"/>
              </a:rPr>
              <a:t>(square(x) + square(y));</a:t>
            </a:r>
            <a:br>
              <a:rPr kumimoji="0" lang="en-US" altLang="en-US" sz="2400" b="0" i="0" u="none" strike="noStrike" cap="none" normalizeH="0" baseline="0" dirty="0">
                <a:ln>
                  <a:noFill/>
                </a:ln>
                <a:solidFill>
                  <a:schemeClr val="tx1"/>
                </a:solidFill>
                <a:effectLst/>
                <a:latin typeface="inherit"/>
              </a:rPr>
            </a:br>
            <a:r>
              <a:rPr kumimoji="0" lang="en-US" altLang="en-US" sz="2400" b="0" i="0" u="none" strike="noStrike" cap="none" normalizeH="0" baseline="0" dirty="0">
                <a:ln>
                  <a:noFill/>
                </a:ln>
                <a:solidFill>
                  <a:schemeClr val="tx1"/>
                </a:solidFill>
                <a:effectLst/>
                <a:latin typeface="inherit"/>
              </a:rPr>
              <a:t>}</a:t>
            </a:r>
            <a:br>
              <a:rPr kumimoji="0" lang="en-US" altLang="en-US" sz="2400" b="0" i="0" u="none" strike="noStrike" cap="none" normalizeH="0" baseline="0" dirty="0">
                <a:ln>
                  <a:noFill/>
                </a:ln>
                <a:solidFill>
                  <a:schemeClr val="tx1"/>
                </a:solidFill>
                <a:effectLst/>
                <a:latin typeface="inherit"/>
              </a:rPr>
            </a:br>
            <a:br>
              <a:rPr kumimoji="0" lang="en-US" altLang="en-US" sz="2400" b="0" i="0" u="none" strike="noStrike" cap="none" normalizeH="0" baseline="0" dirty="0">
                <a:ln>
                  <a:noFill/>
                </a:ln>
                <a:solidFill>
                  <a:schemeClr val="tx1"/>
                </a:solidFill>
                <a:effectLst/>
                <a:latin typeface="inherit"/>
              </a:rPr>
            </a:br>
            <a:r>
              <a:rPr kumimoji="0" lang="en-US" altLang="en-US" sz="2400" b="0" i="0" u="none" strike="noStrike" cap="none" normalizeH="0" baseline="0" dirty="0">
                <a:ln>
                  <a:noFill/>
                </a:ln>
                <a:solidFill>
                  <a:schemeClr val="tx1"/>
                </a:solidFill>
                <a:effectLst/>
                <a:latin typeface="inherit"/>
              </a:rPr>
              <a:t>//------ main.js ------</a:t>
            </a:r>
            <a:br>
              <a:rPr kumimoji="0" lang="en-US" altLang="en-US" sz="2400" b="0" i="0" u="none" strike="noStrike" cap="none" normalizeH="0" baseline="0" dirty="0">
                <a:ln>
                  <a:noFill/>
                </a:ln>
                <a:solidFill>
                  <a:schemeClr val="tx1"/>
                </a:solidFill>
                <a:effectLst/>
                <a:latin typeface="inherit"/>
              </a:rPr>
            </a:br>
            <a:r>
              <a:rPr kumimoji="0" lang="en-US" altLang="en-US" sz="2400" b="1" i="0" u="none" strike="noStrike" cap="none" normalizeH="0" baseline="0" dirty="0">
                <a:ln>
                  <a:noFill/>
                </a:ln>
                <a:solidFill>
                  <a:schemeClr val="tx1"/>
                </a:solidFill>
                <a:effectLst/>
                <a:latin typeface="inherit"/>
              </a:rPr>
              <a:t>import</a:t>
            </a:r>
            <a:r>
              <a:rPr kumimoji="0" lang="en-US" altLang="en-US" sz="2400" b="0" i="0" u="none" strike="noStrike" cap="none" normalizeH="0" baseline="0" dirty="0">
                <a:ln>
                  <a:noFill/>
                </a:ln>
                <a:solidFill>
                  <a:schemeClr val="tx1"/>
                </a:solidFill>
                <a:effectLst/>
                <a:latin typeface="inherit"/>
              </a:rPr>
              <a:t> { square, </a:t>
            </a:r>
            <a:r>
              <a:rPr kumimoji="0" lang="en-US" altLang="en-US" sz="2400" b="0" i="0" u="none" strike="noStrike" cap="none" normalizeH="0" baseline="0" dirty="0" err="1">
                <a:ln>
                  <a:noFill/>
                </a:ln>
                <a:solidFill>
                  <a:schemeClr val="tx1"/>
                </a:solidFill>
                <a:effectLst/>
                <a:latin typeface="inherit"/>
              </a:rPr>
              <a:t>diag</a:t>
            </a:r>
            <a:r>
              <a:rPr kumimoji="0" lang="en-US" altLang="en-US" sz="2400" b="0" i="0" u="none" strike="noStrike" cap="none" normalizeH="0" baseline="0" dirty="0">
                <a:ln>
                  <a:noFill/>
                </a:ln>
                <a:solidFill>
                  <a:schemeClr val="tx1"/>
                </a:solidFill>
                <a:effectLst/>
                <a:latin typeface="inherit"/>
              </a:rPr>
              <a:t> } </a:t>
            </a:r>
            <a:r>
              <a:rPr kumimoji="0" lang="en-US" altLang="en-US" sz="2400" b="1" i="0" u="none" strike="noStrike" cap="none" normalizeH="0" baseline="0" dirty="0">
                <a:ln>
                  <a:noFill/>
                </a:ln>
                <a:solidFill>
                  <a:schemeClr val="tx1"/>
                </a:solidFill>
                <a:effectLst/>
                <a:latin typeface="inherit"/>
              </a:rPr>
              <a:t>from</a:t>
            </a:r>
            <a:r>
              <a:rPr kumimoji="0" lang="en-US" altLang="en-US" sz="2400" b="0" i="0" u="none" strike="noStrike" cap="none" normalizeH="0" baseline="0" dirty="0">
                <a:ln>
                  <a:noFill/>
                </a:ln>
                <a:solidFill>
                  <a:schemeClr val="tx1"/>
                </a:solidFill>
                <a:effectLst/>
                <a:latin typeface="inherit"/>
              </a:rPr>
              <a:t> 'lib';</a:t>
            </a:r>
            <a:br>
              <a:rPr kumimoji="0" lang="en-US" altLang="en-US" sz="2400" b="0" i="0" u="none" strike="noStrike" cap="none" normalizeH="0" baseline="0" dirty="0">
                <a:ln>
                  <a:noFill/>
                </a:ln>
                <a:solidFill>
                  <a:schemeClr val="tx1"/>
                </a:solidFill>
                <a:effectLst/>
                <a:latin typeface="inherit"/>
              </a:rPr>
            </a:br>
            <a:r>
              <a:rPr kumimoji="0" lang="en-US" altLang="en-US" sz="2400" b="1" i="0" u="none" strike="noStrike" cap="none" normalizeH="0" baseline="0" dirty="0">
                <a:ln>
                  <a:noFill/>
                </a:ln>
                <a:solidFill>
                  <a:schemeClr val="tx1"/>
                </a:solidFill>
                <a:effectLst/>
                <a:latin typeface="inherit"/>
              </a:rPr>
              <a:t>console</a:t>
            </a:r>
            <a:r>
              <a:rPr kumimoji="0" lang="en-US" altLang="en-US" sz="2400" b="0" i="0" u="none" strike="noStrike" cap="none" normalizeH="0" baseline="0" dirty="0">
                <a:ln>
                  <a:noFill/>
                </a:ln>
                <a:solidFill>
                  <a:schemeClr val="tx1"/>
                </a:solidFill>
                <a:effectLst/>
                <a:latin typeface="inherit"/>
              </a:rPr>
              <a:t>.log(square(11)); // 121</a:t>
            </a:r>
            <a:br>
              <a:rPr kumimoji="0" lang="en-US" altLang="en-US" sz="2400" b="0" i="0" u="none" strike="noStrike" cap="none" normalizeH="0" baseline="0" dirty="0">
                <a:ln>
                  <a:noFill/>
                </a:ln>
                <a:solidFill>
                  <a:schemeClr val="tx1"/>
                </a:solidFill>
                <a:effectLst/>
                <a:latin typeface="inherit"/>
              </a:rPr>
            </a:br>
            <a:r>
              <a:rPr kumimoji="0" lang="en-US" altLang="en-US" sz="2400" b="1" i="0" u="none" strike="noStrike" cap="none" normalizeH="0" baseline="0" dirty="0">
                <a:ln>
                  <a:noFill/>
                </a:ln>
                <a:solidFill>
                  <a:schemeClr val="tx1"/>
                </a:solidFill>
                <a:effectLst/>
                <a:latin typeface="inherit"/>
              </a:rPr>
              <a:t>console</a:t>
            </a:r>
            <a:r>
              <a:rPr kumimoji="0" lang="en-US" altLang="en-US" sz="2400" b="0" i="0" u="none" strike="noStrike" cap="none" normalizeH="0" baseline="0" dirty="0">
                <a:ln>
                  <a:noFill/>
                </a:ln>
                <a:solidFill>
                  <a:schemeClr val="tx1"/>
                </a:solidFill>
                <a:effectLst/>
                <a:latin typeface="inherit"/>
              </a:rPr>
              <a:t>.log(</a:t>
            </a:r>
            <a:r>
              <a:rPr kumimoji="0" lang="en-US" altLang="en-US" sz="2400" b="0" i="0" u="none" strike="noStrike" cap="none" normalizeH="0" baseline="0" dirty="0" err="1">
                <a:ln>
                  <a:noFill/>
                </a:ln>
                <a:solidFill>
                  <a:schemeClr val="tx1"/>
                </a:solidFill>
                <a:effectLst/>
                <a:latin typeface="inherit"/>
              </a:rPr>
              <a:t>diag</a:t>
            </a:r>
            <a:r>
              <a:rPr kumimoji="0" lang="en-US" altLang="en-US" sz="2400" b="0" i="0" u="none" strike="noStrike" cap="none" normalizeH="0" baseline="0" dirty="0">
                <a:ln>
                  <a:noFill/>
                </a:ln>
                <a:solidFill>
                  <a:schemeClr val="tx1"/>
                </a:solidFill>
                <a:effectLst/>
                <a:latin typeface="inherit"/>
              </a:rPr>
              <a:t>(4, 3)); // 5</a:t>
            </a:r>
            <a:r>
              <a:rPr kumimoji="0" lang="en-US" altLang="en-US" sz="2400" b="0" i="0" u="none" strike="noStrike" cap="none" normalizeH="0" baseline="0" dirty="0">
                <a:ln>
                  <a:noFill/>
                </a:ln>
                <a:solidFill>
                  <a:schemeClr val="tx1"/>
                </a:solidFill>
                <a:effectLst/>
              </a:rPr>
              <a:t> </a:t>
            </a:r>
          </a:p>
        </p:txBody>
      </p:sp>
    </p:spTree>
    <p:extLst>
      <p:ext uri="{BB962C8B-B14F-4D97-AF65-F5344CB8AC3E}">
        <p14:creationId xmlns:p14="http://schemas.microsoft.com/office/powerpoint/2010/main" val="135480395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Named Export</a:t>
            </a:r>
          </a:p>
        </p:txBody>
      </p:sp>
      <p:sp>
        <p:nvSpPr>
          <p:cNvPr id="4" name="Rectangle 1"/>
          <p:cNvSpPr>
            <a:spLocks noGrp="1" noChangeArrowheads="1"/>
          </p:cNvSpPr>
          <p:nvPr>
            <p:ph sz="quarter" idx="12"/>
          </p:nvPr>
        </p:nvSpPr>
        <p:spPr bwMode="auto">
          <a:xfrm>
            <a:off x="470328" y="1567934"/>
            <a:ext cx="4665957" cy="21222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272964"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chemeClr val="tx1"/>
                </a:solidFill>
                <a:effectLst/>
                <a:latin typeface="inherit"/>
              </a:rPr>
              <a:t>or</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chemeClr val="tx1"/>
                </a:solidFill>
                <a:effectLst/>
                <a:latin typeface="inherit"/>
              </a:rPr>
              <a:t>//------ main.js ------</a:t>
            </a:r>
            <a:br>
              <a:rPr kumimoji="0" lang="en-US" altLang="en-US" sz="2400" b="0" i="0" u="none" strike="noStrike" cap="none" normalizeH="0" baseline="0" dirty="0">
                <a:ln>
                  <a:noFill/>
                </a:ln>
                <a:solidFill>
                  <a:schemeClr val="tx1"/>
                </a:solidFill>
                <a:effectLst/>
                <a:latin typeface="inherit"/>
              </a:rPr>
            </a:br>
            <a:r>
              <a:rPr kumimoji="0" lang="en-US" altLang="en-US" sz="2400" b="1" i="0" u="none" strike="noStrike" cap="none" normalizeH="0" baseline="0" dirty="0">
                <a:ln>
                  <a:noFill/>
                </a:ln>
                <a:solidFill>
                  <a:schemeClr val="tx1"/>
                </a:solidFill>
                <a:effectLst/>
                <a:latin typeface="inherit"/>
              </a:rPr>
              <a:t>import</a:t>
            </a:r>
            <a:r>
              <a:rPr kumimoji="0" lang="en-US" altLang="en-US" sz="2400" b="0" i="0" u="none" strike="noStrike" cap="none" normalizeH="0" baseline="0" dirty="0">
                <a:ln>
                  <a:noFill/>
                </a:ln>
                <a:solidFill>
                  <a:schemeClr val="tx1"/>
                </a:solidFill>
                <a:effectLst/>
                <a:latin typeface="inherit"/>
              </a:rPr>
              <a:t> * </a:t>
            </a:r>
            <a:r>
              <a:rPr kumimoji="0" lang="en-US" altLang="en-US" sz="2400" b="1" i="0" u="none" strike="noStrike" cap="none" normalizeH="0" baseline="0" dirty="0">
                <a:ln>
                  <a:noFill/>
                </a:ln>
                <a:solidFill>
                  <a:schemeClr val="tx1"/>
                </a:solidFill>
                <a:effectLst/>
                <a:latin typeface="inherit"/>
              </a:rPr>
              <a:t>as</a:t>
            </a:r>
            <a:r>
              <a:rPr kumimoji="0" lang="en-US" altLang="en-US" sz="2400" b="0" i="0" u="none" strike="noStrike" cap="none" normalizeH="0" baseline="0" dirty="0">
                <a:ln>
                  <a:noFill/>
                </a:ln>
                <a:solidFill>
                  <a:schemeClr val="tx1"/>
                </a:solidFill>
                <a:effectLst/>
                <a:latin typeface="inherit"/>
              </a:rPr>
              <a:t> lib </a:t>
            </a:r>
            <a:r>
              <a:rPr kumimoji="0" lang="en-US" altLang="en-US" sz="2400" b="1" i="0" u="none" strike="noStrike" cap="none" normalizeH="0" baseline="0" dirty="0">
                <a:ln>
                  <a:noFill/>
                </a:ln>
                <a:solidFill>
                  <a:schemeClr val="tx1"/>
                </a:solidFill>
                <a:effectLst/>
                <a:latin typeface="inherit"/>
              </a:rPr>
              <a:t>from</a:t>
            </a:r>
            <a:r>
              <a:rPr kumimoji="0" lang="en-US" altLang="en-US" sz="2400" b="0" i="0" u="none" strike="noStrike" cap="none" normalizeH="0" baseline="0" dirty="0">
                <a:ln>
                  <a:noFill/>
                </a:ln>
                <a:solidFill>
                  <a:schemeClr val="tx1"/>
                </a:solidFill>
                <a:effectLst/>
                <a:latin typeface="inherit"/>
              </a:rPr>
              <a:t> 'lib';</a:t>
            </a:r>
            <a:br>
              <a:rPr kumimoji="0" lang="en-US" altLang="en-US" sz="2400" b="0" i="0" u="none" strike="noStrike" cap="none" normalizeH="0" baseline="0" dirty="0">
                <a:ln>
                  <a:noFill/>
                </a:ln>
                <a:solidFill>
                  <a:schemeClr val="tx1"/>
                </a:solidFill>
                <a:effectLst/>
                <a:latin typeface="inherit"/>
              </a:rPr>
            </a:br>
            <a:r>
              <a:rPr kumimoji="0" lang="en-US" altLang="en-US" sz="2400" b="1" i="0" u="none" strike="noStrike" cap="none" normalizeH="0" baseline="0" dirty="0">
                <a:ln>
                  <a:noFill/>
                </a:ln>
                <a:solidFill>
                  <a:schemeClr val="tx1"/>
                </a:solidFill>
                <a:effectLst/>
                <a:latin typeface="inherit"/>
              </a:rPr>
              <a:t>console</a:t>
            </a:r>
            <a:r>
              <a:rPr kumimoji="0" lang="en-US" altLang="en-US" sz="2400" b="0" i="0" u="none" strike="noStrike" cap="none" normalizeH="0" baseline="0" dirty="0">
                <a:ln>
                  <a:noFill/>
                </a:ln>
                <a:solidFill>
                  <a:schemeClr val="tx1"/>
                </a:solidFill>
                <a:effectLst/>
                <a:latin typeface="inherit"/>
              </a:rPr>
              <a:t>.log(</a:t>
            </a:r>
            <a:r>
              <a:rPr kumimoji="0" lang="en-US" altLang="en-US" sz="2400" b="0" i="0" u="none" strike="noStrike" cap="none" normalizeH="0" baseline="0" dirty="0" err="1">
                <a:ln>
                  <a:noFill/>
                </a:ln>
                <a:solidFill>
                  <a:schemeClr val="tx1"/>
                </a:solidFill>
                <a:effectLst/>
                <a:latin typeface="inherit"/>
              </a:rPr>
              <a:t>lib.square</a:t>
            </a:r>
            <a:r>
              <a:rPr kumimoji="0" lang="en-US" altLang="en-US" sz="2400" b="0" i="0" u="none" strike="noStrike" cap="none" normalizeH="0" baseline="0" dirty="0">
                <a:ln>
                  <a:noFill/>
                </a:ln>
                <a:solidFill>
                  <a:schemeClr val="tx1"/>
                </a:solidFill>
                <a:effectLst/>
                <a:latin typeface="inherit"/>
              </a:rPr>
              <a:t>(11)); // 121</a:t>
            </a:r>
            <a:br>
              <a:rPr kumimoji="0" lang="en-US" altLang="en-US" sz="2400" b="0" i="0" u="none" strike="noStrike" cap="none" normalizeH="0" baseline="0" dirty="0">
                <a:ln>
                  <a:noFill/>
                </a:ln>
                <a:solidFill>
                  <a:schemeClr val="tx1"/>
                </a:solidFill>
                <a:effectLst/>
                <a:latin typeface="inherit"/>
              </a:rPr>
            </a:br>
            <a:r>
              <a:rPr kumimoji="0" lang="en-US" altLang="en-US" sz="2400" b="1" i="0" u="none" strike="noStrike" cap="none" normalizeH="0" baseline="0" dirty="0">
                <a:ln>
                  <a:noFill/>
                </a:ln>
                <a:solidFill>
                  <a:schemeClr val="tx1"/>
                </a:solidFill>
                <a:effectLst/>
                <a:latin typeface="inherit"/>
              </a:rPr>
              <a:t>console</a:t>
            </a:r>
            <a:r>
              <a:rPr kumimoji="0" lang="en-US" altLang="en-US" sz="2400" b="0" i="0" u="none" strike="noStrike" cap="none" normalizeH="0" baseline="0" dirty="0">
                <a:ln>
                  <a:noFill/>
                </a:ln>
                <a:solidFill>
                  <a:schemeClr val="tx1"/>
                </a:solidFill>
                <a:effectLst/>
                <a:latin typeface="inherit"/>
              </a:rPr>
              <a:t>.log(</a:t>
            </a:r>
            <a:r>
              <a:rPr kumimoji="0" lang="en-US" altLang="en-US" sz="2400" b="0" i="0" u="none" strike="noStrike" cap="none" normalizeH="0" baseline="0" dirty="0" err="1">
                <a:ln>
                  <a:noFill/>
                </a:ln>
                <a:solidFill>
                  <a:schemeClr val="tx1"/>
                </a:solidFill>
                <a:effectLst/>
                <a:latin typeface="inherit"/>
              </a:rPr>
              <a:t>lib.diag</a:t>
            </a:r>
            <a:r>
              <a:rPr kumimoji="0" lang="en-US" altLang="en-US" sz="2400" b="0" i="0" u="none" strike="noStrike" cap="none" normalizeH="0" baseline="0" dirty="0">
                <a:ln>
                  <a:noFill/>
                </a:ln>
                <a:solidFill>
                  <a:schemeClr val="tx1"/>
                </a:solidFill>
                <a:effectLst/>
                <a:latin typeface="inherit"/>
              </a:rPr>
              <a:t>(4, 3)); // 5</a:t>
            </a:r>
            <a:r>
              <a:rPr kumimoji="0" lang="en-US" altLang="en-US" sz="2400" b="0" i="0" u="none" strike="noStrike" cap="none" normalizeH="0" baseline="0" dirty="0">
                <a:ln>
                  <a:noFill/>
                </a:ln>
                <a:solidFill>
                  <a:schemeClr val="tx1"/>
                </a:solidFill>
                <a:effectLst/>
              </a:rPr>
              <a:t> </a:t>
            </a:r>
          </a:p>
        </p:txBody>
      </p:sp>
    </p:spTree>
    <p:extLst>
      <p:ext uri="{BB962C8B-B14F-4D97-AF65-F5344CB8AC3E}">
        <p14:creationId xmlns:p14="http://schemas.microsoft.com/office/powerpoint/2010/main" val="300407434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IN" dirty="0"/>
              <a:t>//------ myFunc.js ------</a:t>
            </a:r>
          </a:p>
          <a:p>
            <a:r>
              <a:rPr lang="en-IN" dirty="0"/>
              <a:t>export default function () { ... };</a:t>
            </a:r>
          </a:p>
          <a:p>
            <a:endParaRPr lang="en-IN" dirty="0"/>
          </a:p>
          <a:p>
            <a:r>
              <a:rPr lang="en-IN" dirty="0"/>
              <a:t>//------ main1.js ------</a:t>
            </a:r>
          </a:p>
          <a:p>
            <a:r>
              <a:rPr lang="en-IN" dirty="0"/>
              <a:t>import </a:t>
            </a:r>
            <a:r>
              <a:rPr lang="en-IN" dirty="0" err="1"/>
              <a:t>myFunc</a:t>
            </a:r>
            <a:r>
              <a:rPr lang="en-IN" dirty="0"/>
              <a:t> from '</a:t>
            </a:r>
            <a:r>
              <a:rPr lang="en-IN" dirty="0" err="1"/>
              <a:t>myFunc</a:t>
            </a:r>
            <a:r>
              <a:rPr lang="en-IN" dirty="0"/>
              <a:t>';</a:t>
            </a:r>
          </a:p>
          <a:p>
            <a:r>
              <a:rPr lang="en-IN" dirty="0" err="1"/>
              <a:t>myFunc</a:t>
            </a:r>
            <a:r>
              <a:rPr lang="en-IN" dirty="0"/>
              <a:t>();</a:t>
            </a:r>
          </a:p>
        </p:txBody>
      </p:sp>
      <p:sp>
        <p:nvSpPr>
          <p:cNvPr id="3" name="Title 2"/>
          <p:cNvSpPr>
            <a:spLocks noGrp="1"/>
          </p:cNvSpPr>
          <p:nvPr>
            <p:ph type="title"/>
          </p:nvPr>
        </p:nvSpPr>
        <p:spPr/>
        <p:txBody>
          <a:bodyPr/>
          <a:lstStyle/>
          <a:p>
            <a:r>
              <a:rPr lang="en-US" dirty="0"/>
              <a:t>Default exports (one per module)</a:t>
            </a:r>
            <a:endParaRPr lang="en-IN" dirty="0"/>
          </a:p>
        </p:txBody>
      </p:sp>
    </p:spTree>
    <p:extLst>
      <p:ext uri="{BB962C8B-B14F-4D97-AF65-F5344CB8AC3E}">
        <p14:creationId xmlns:p14="http://schemas.microsoft.com/office/powerpoint/2010/main" val="5138948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ReactJS was developed by </a:t>
            </a:r>
            <a:r>
              <a:rPr lang="en-US" i="1" dirty="0"/>
              <a:t>Jordan </a:t>
            </a:r>
            <a:r>
              <a:rPr lang="en-US" i="1" dirty="0" err="1"/>
              <a:t>Walke</a:t>
            </a:r>
            <a:r>
              <a:rPr lang="en-US" dirty="0"/>
              <a:t>, a software engineer working at Facebook. </a:t>
            </a:r>
          </a:p>
          <a:p>
            <a:r>
              <a:rPr lang="en-US" dirty="0"/>
              <a:t>Facebook implemented ReactJS in 2011 in its </a:t>
            </a:r>
            <a:r>
              <a:rPr lang="en-US" i="1" dirty="0"/>
              <a:t>newsfeed</a:t>
            </a:r>
            <a:r>
              <a:rPr lang="en-US" dirty="0"/>
              <a:t> section, but it was released to the public in May 2013. </a:t>
            </a:r>
          </a:p>
          <a:p>
            <a:r>
              <a:rPr lang="en-US" dirty="0"/>
              <a:t>After the implementation of ReactJS, Facebook’s UI underwent drastic improvement. </a:t>
            </a:r>
          </a:p>
          <a:p>
            <a:r>
              <a:rPr lang="en-US" dirty="0"/>
              <a:t>This resulted in satisfied users and a sudden boost in its popularity.</a:t>
            </a:r>
            <a:endParaRPr lang="en-IN" dirty="0"/>
          </a:p>
        </p:txBody>
      </p:sp>
      <p:sp>
        <p:nvSpPr>
          <p:cNvPr id="3" name="Title 2"/>
          <p:cNvSpPr>
            <a:spLocks noGrp="1"/>
          </p:cNvSpPr>
          <p:nvPr>
            <p:ph type="title"/>
          </p:nvPr>
        </p:nvSpPr>
        <p:spPr/>
        <p:txBody>
          <a:bodyPr/>
          <a:lstStyle/>
          <a:p>
            <a:r>
              <a:rPr lang="en-IN" dirty="0"/>
              <a:t>What is React</a:t>
            </a:r>
          </a:p>
        </p:txBody>
      </p:sp>
    </p:spTree>
    <p:extLst>
      <p:ext uri="{BB962C8B-B14F-4D97-AF65-F5344CB8AC3E}">
        <p14:creationId xmlns:p14="http://schemas.microsoft.com/office/powerpoint/2010/main" val="221780291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77500" lnSpcReduction="20000"/>
          </a:bodyPr>
          <a:lstStyle/>
          <a:p>
            <a:r>
              <a:rPr lang="en-IN" dirty="0"/>
              <a:t>//------ underscore.js ------</a:t>
            </a:r>
          </a:p>
          <a:p>
            <a:r>
              <a:rPr lang="en-IN" dirty="0"/>
              <a:t>export default function (</a:t>
            </a:r>
            <a:r>
              <a:rPr lang="en-IN" dirty="0" err="1"/>
              <a:t>obj</a:t>
            </a:r>
            <a:r>
              <a:rPr lang="en-IN" dirty="0"/>
              <a:t>) {</a:t>
            </a:r>
          </a:p>
          <a:p>
            <a:r>
              <a:rPr lang="en-IN" dirty="0"/>
              <a:t>    ...</a:t>
            </a:r>
          </a:p>
          <a:p>
            <a:r>
              <a:rPr lang="en-IN" dirty="0"/>
              <a:t>};</a:t>
            </a:r>
          </a:p>
          <a:p>
            <a:r>
              <a:rPr lang="en-IN" dirty="0"/>
              <a:t>export function each(</a:t>
            </a:r>
            <a:r>
              <a:rPr lang="en-IN" dirty="0" err="1"/>
              <a:t>obj</a:t>
            </a:r>
            <a:r>
              <a:rPr lang="en-IN" dirty="0"/>
              <a:t>, iterator, context) {</a:t>
            </a:r>
          </a:p>
          <a:p>
            <a:r>
              <a:rPr lang="en-IN" dirty="0"/>
              <a:t>    ...</a:t>
            </a:r>
          </a:p>
          <a:p>
            <a:r>
              <a:rPr lang="en-IN" dirty="0"/>
              <a:t>}</a:t>
            </a:r>
          </a:p>
          <a:p>
            <a:r>
              <a:rPr lang="en-IN" dirty="0"/>
              <a:t>export { each as </a:t>
            </a:r>
            <a:r>
              <a:rPr lang="en-IN" dirty="0" err="1"/>
              <a:t>forEach</a:t>
            </a:r>
            <a:r>
              <a:rPr lang="en-IN" dirty="0"/>
              <a:t> };</a:t>
            </a:r>
          </a:p>
          <a:p>
            <a:endParaRPr lang="en-IN" dirty="0"/>
          </a:p>
          <a:p>
            <a:r>
              <a:rPr lang="en-IN" dirty="0"/>
              <a:t>//------ main.js ------</a:t>
            </a:r>
          </a:p>
          <a:p>
            <a:r>
              <a:rPr lang="en-IN" dirty="0"/>
              <a:t>import _, { each } from 'underscore';</a:t>
            </a:r>
          </a:p>
          <a:p>
            <a:r>
              <a:rPr lang="en-IN" dirty="0"/>
              <a:t>...</a:t>
            </a:r>
          </a:p>
        </p:txBody>
      </p:sp>
      <p:sp>
        <p:nvSpPr>
          <p:cNvPr id="3" name="Title 2"/>
          <p:cNvSpPr>
            <a:spLocks noGrp="1"/>
          </p:cNvSpPr>
          <p:nvPr>
            <p:ph type="title"/>
          </p:nvPr>
        </p:nvSpPr>
        <p:spPr/>
        <p:txBody>
          <a:bodyPr/>
          <a:lstStyle/>
          <a:p>
            <a:r>
              <a:rPr lang="en-IN" dirty="0"/>
              <a:t>Mixed Default and Named Exports</a:t>
            </a:r>
          </a:p>
        </p:txBody>
      </p:sp>
    </p:spTree>
    <p:extLst>
      <p:ext uri="{BB962C8B-B14F-4D97-AF65-F5344CB8AC3E}">
        <p14:creationId xmlns:p14="http://schemas.microsoft.com/office/powerpoint/2010/main" val="162280140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92500" lnSpcReduction="10000"/>
          </a:bodyPr>
          <a:lstStyle/>
          <a:p>
            <a:r>
              <a:rPr lang="en-IN" dirty="0"/>
              <a:t>// lib.js</a:t>
            </a:r>
          </a:p>
          <a:p>
            <a:r>
              <a:rPr lang="en-IN" dirty="0"/>
              <a:t>import Main from 'main';</a:t>
            </a:r>
          </a:p>
          <a:p>
            <a:r>
              <a:rPr lang="en-IN" dirty="0" err="1"/>
              <a:t>var</a:t>
            </a:r>
            <a:r>
              <a:rPr lang="en-IN" dirty="0"/>
              <a:t> lib = {message: "This Is A Lib"};</a:t>
            </a:r>
          </a:p>
          <a:p>
            <a:r>
              <a:rPr lang="en-IN" dirty="0"/>
              <a:t>export { lib as Lib };</a:t>
            </a:r>
          </a:p>
          <a:p>
            <a:endParaRPr lang="en-IN" dirty="0"/>
          </a:p>
          <a:p>
            <a:r>
              <a:rPr lang="en-IN" dirty="0"/>
              <a:t>// main.js</a:t>
            </a:r>
          </a:p>
          <a:p>
            <a:r>
              <a:rPr lang="en-IN" dirty="0"/>
              <a:t>import { Lib } from 'lib';</a:t>
            </a:r>
          </a:p>
          <a:p>
            <a:r>
              <a:rPr lang="en-IN" dirty="0"/>
              <a:t>export default class Main { </a:t>
            </a:r>
          </a:p>
          <a:p>
            <a:r>
              <a:rPr lang="en-IN" dirty="0"/>
              <a:t>  // ....</a:t>
            </a:r>
          </a:p>
          <a:p>
            <a:r>
              <a:rPr lang="en-IN" dirty="0"/>
              <a:t>}</a:t>
            </a:r>
          </a:p>
        </p:txBody>
      </p:sp>
      <p:sp>
        <p:nvSpPr>
          <p:cNvPr id="3" name="Title 2"/>
          <p:cNvSpPr>
            <a:spLocks noGrp="1"/>
          </p:cNvSpPr>
          <p:nvPr>
            <p:ph type="title"/>
          </p:nvPr>
        </p:nvSpPr>
        <p:spPr/>
        <p:txBody>
          <a:bodyPr/>
          <a:lstStyle/>
          <a:p>
            <a:r>
              <a:rPr lang="en-IN" dirty="0"/>
              <a:t>Cyclical Dependency</a:t>
            </a:r>
          </a:p>
        </p:txBody>
      </p:sp>
    </p:spTree>
    <p:extLst>
      <p:ext uri="{BB962C8B-B14F-4D97-AF65-F5344CB8AC3E}">
        <p14:creationId xmlns:p14="http://schemas.microsoft.com/office/powerpoint/2010/main" val="386407822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Facebook Components</a:t>
            </a:r>
          </a:p>
        </p:txBody>
      </p:sp>
      <p:pic>
        <p:nvPicPr>
          <p:cNvPr id="12290" name="Picture 2" descr="Facebook Components - ReactJS Tutorial - Edurek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0715" y="1595120"/>
            <a:ext cx="8398485" cy="44042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093754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Components</a:t>
            </a:r>
          </a:p>
          <a:p>
            <a:r>
              <a:rPr lang="en-US" dirty="0"/>
              <a:t>Props</a:t>
            </a:r>
          </a:p>
          <a:p>
            <a:r>
              <a:rPr lang="en-US" dirty="0"/>
              <a:t>State</a:t>
            </a:r>
          </a:p>
          <a:p>
            <a:r>
              <a:rPr lang="en-US" dirty="0"/>
              <a:t>State Lifecycle</a:t>
            </a:r>
          </a:p>
          <a:p>
            <a:r>
              <a:rPr lang="en-US" dirty="0"/>
              <a:t>Event handling </a:t>
            </a:r>
          </a:p>
          <a:p>
            <a:r>
              <a:rPr lang="en-US" dirty="0"/>
              <a:t>Keys</a:t>
            </a:r>
          </a:p>
          <a:p>
            <a:endParaRPr lang="en-IN" dirty="0"/>
          </a:p>
        </p:txBody>
      </p:sp>
      <p:sp>
        <p:nvSpPr>
          <p:cNvPr id="3" name="Title 2"/>
          <p:cNvSpPr>
            <a:spLocks noGrp="1"/>
          </p:cNvSpPr>
          <p:nvPr>
            <p:ph type="title"/>
          </p:nvPr>
        </p:nvSpPr>
        <p:spPr/>
        <p:txBody>
          <a:bodyPr/>
          <a:lstStyle/>
          <a:p>
            <a:r>
              <a:rPr lang="en-IN" dirty="0"/>
              <a:t>Building Blocks</a:t>
            </a:r>
          </a:p>
        </p:txBody>
      </p:sp>
    </p:spTree>
    <p:extLst>
      <p:ext uri="{BB962C8B-B14F-4D97-AF65-F5344CB8AC3E}">
        <p14:creationId xmlns:p14="http://schemas.microsoft.com/office/powerpoint/2010/main" val="146716680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The entire application can be modeled as a set of independent components.</a:t>
            </a:r>
          </a:p>
          <a:p>
            <a:r>
              <a:rPr lang="en-US" dirty="0"/>
              <a:t>Different components are used to serve different purposes. </a:t>
            </a:r>
          </a:p>
          <a:p>
            <a:r>
              <a:rPr lang="en-US" dirty="0"/>
              <a:t>This enables us to keep logic and views separate. </a:t>
            </a:r>
          </a:p>
          <a:p>
            <a:r>
              <a:rPr lang="en-US" dirty="0"/>
              <a:t>React renders multiple components simultaneously. Components can be either </a:t>
            </a:r>
            <a:r>
              <a:rPr lang="en-US" dirty="0" err="1"/>
              <a:t>stateful</a:t>
            </a:r>
            <a:r>
              <a:rPr lang="en-US" dirty="0"/>
              <a:t> or stateless.</a:t>
            </a:r>
          </a:p>
          <a:p>
            <a:endParaRPr lang="en-IN" dirty="0"/>
          </a:p>
        </p:txBody>
      </p:sp>
      <p:sp>
        <p:nvSpPr>
          <p:cNvPr id="3" name="Title 2"/>
          <p:cNvSpPr>
            <a:spLocks noGrp="1"/>
          </p:cNvSpPr>
          <p:nvPr>
            <p:ph type="title"/>
          </p:nvPr>
        </p:nvSpPr>
        <p:spPr/>
        <p:txBody>
          <a:bodyPr/>
          <a:lstStyle/>
          <a:p>
            <a:r>
              <a:rPr lang="en-IN" dirty="0"/>
              <a:t>Components</a:t>
            </a:r>
            <a:br>
              <a:rPr lang="en-IN" b="0" dirty="0"/>
            </a:br>
            <a:endParaRPr lang="en-IN" dirty="0"/>
          </a:p>
        </p:txBody>
      </p:sp>
    </p:spTree>
    <p:extLst>
      <p:ext uri="{BB962C8B-B14F-4D97-AF65-F5344CB8AC3E}">
        <p14:creationId xmlns:p14="http://schemas.microsoft.com/office/powerpoint/2010/main" val="153535186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Props</a:t>
            </a:r>
          </a:p>
        </p:txBody>
      </p:sp>
      <p:pic>
        <p:nvPicPr>
          <p:cNvPr id="13314" name="Picture 2" descr="prop - React Components - Edurek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0120" y="1981200"/>
            <a:ext cx="4264025" cy="4206208"/>
          </a:xfrm>
          <a:prstGeom prst="rect">
            <a:avLst/>
          </a:prstGeom>
          <a:noFill/>
          <a:extLst>
            <a:ext uri="{909E8E84-426E-40DD-AFC4-6F175D3DCCD1}">
              <a14:hiddenFill xmlns:a14="http://schemas.microsoft.com/office/drawing/2010/main">
                <a:solidFill>
                  <a:srgbClr val="FFFFFF"/>
                </a:solidFill>
              </a14:hiddenFill>
            </a:ext>
          </a:extLst>
        </p:spPr>
      </p:pic>
      <p:pic>
        <p:nvPicPr>
          <p:cNvPr id="13316" name="Picture 4" descr="props - React Components - Edurek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0600" y="1981200"/>
            <a:ext cx="3956765" cy="420620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153160" y="1371600"/>
            <a:ext cx="6635150" cy="369332"/>
          </a:xfrm>
          <a:prstGeom prst="rect">
            <a:avLst/>
          </a:prstGeom>
          <a:noFill/>
        </p:spPr>
        <p:txBody>
          <a:bodyPr wrap="none" rtlCol="0">
            <a:spAutoFit/>
          </a:bodyPr>
          <a:lstStyle/>
          <a:p>
            <a:r>
              <a:rPr lang="en-US" dirty="0"/>
              <a:t> Prop is a way of passing data from parent to child component. </a:t>
            </a:r>
            <a:endParaRPr lang="en-IN" dirty="0"/>
          </a:p>
        </p:txBody>
      </p:sp>
    </p:spTree>
    <p:extLst>
      <p:ext uri="{BB962C8B-B14F-4D97-AF65-F5344CB8AC3E}">
        <p14:creationId xmlns:p14="http://schemas.microsoft.com/office/powerpoint/2010/main" val="177025134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IN" dirty="0" err="1"/>
              <a:t>const</a:t>
            </a:r>
            <a:r>
              <a:rPr lang="en-IN" dirty="0"/>
              <a:t> person=(props)=&gt;{</a:t>
            </a:r>
          </a:p>
          <a:p>
            <a:r>
              <a:rPr lang="en-IN" dirty="0"/>
              <a:t>    return &lt;h1&gt;I am {props.name}!!!, having {</a:t>
            </a:r>
            <a:r>
              <a:rPr lang="en-IN" dirty="0" err="1"/>
              <a:t>Math.floor</a:t>
            </a:r>
            <a:r>
              <a:rPr lang="en-IN" dirty="0"/>
              <a:t>(</a:t>
            </a:r>
            <a:r>
              <a:rPr lang="en-IN" dirty="0" err="1"/>
              <a:t>Math.random</a:t>
            </a:r>
            <a:r>
              <a:rPr lang="en-IN" dirty="0"/>
              <a:t>()*</a:t>
            </a:r>
            <a:r>
              <a:rPr lang="en-IN" dirty="0" err="1"/>
              <a:t>props.value</a:t>
            </a:r>
            <a:r>
              <a:rPr lang="en-IN" dirty="0"/>
              <a:t>)} years experience&lt;/h1&gt;</a:t>
            </a:r>
          </a:p>
          <a:p>
            <a:r>
              <a:rPr lang="en-IN" dirty="0"/>
              <a:t>}</a:t>
            </a:r>
          </a:p>
          <a:p>
            <a:r>
              <a:rPr lang="en-US" dirty="0"/>
              <a:t> &lt;Person name="Parameswari" value="48"/&gt;</a:t>
            </a:r>
          </a:p>
          <a:p>
            <a:r>
              <a:rPr lang="en-US" dirty="0"/>
              <a:t>          &lt;Person name="Bala" value="53"/&gt;</a:t>
            </a:r>
          </a:p>
          <a:p>
            <a:r>
              <a:rPr lang="en-US" dirty="0"/>
              <a:t>          &lt;Person name="</a:t>
            </a:r>
            <a:r>
              <a:rPr lang="en-US" dirty="0" err="1"/>
              <a:t>Vignesh</a:t>
            </a:r>
            <a:r>
              <a:rPr lang="en-US" dirty="0"/>
              <a:t>" value="24" /&gt;</a:t>
            </a:r>
          </a:p>
          <a:p>
            <a:r>
              <a:rPr lang="en-US" dirty="0"/>
              <a:t>          &lt;Person/&gt;</a:t>
            </a:r>
            <a:endParaRPr lang="en-IN" dirty="0"/>
          </a:p>
          <a:p>
            <a:endParaRPr lang="en-IN" dirty="0"/>
          </a:p>
        </p:txBody>
      </p:sp>
      <p:sp>
        <p:nvSpPr>
          <p:cNvPr id="3" name="Title 2"/>
          <p:cNvSpPr>
            <a:spLocks noGrp="1"/>
          </p:cNvSpPr>
          <p:nvPr>
            <p:ph type="title"/>
          </p:nvPr>
        </p:nvSpPr>
        <p:spPr/>
        <p:txBody>
          <a:bodyPr/>
          <a:lstStyle/>
          <a:p>
            <a:r>
              <a:rPr lang="en-IN" dirty="0"/>
              <a:t>Props</a:t>
            </a:r>
          </a:p>
        </p:txBody>
      </p:sp>
    </p:spTree>
    <p:extLst>
      <p:ext uri="{BB962C8B-B14F-4D97-AF65-F5344CB8AC3E}">
        <p14:creationId xmlns:p14="http://schemas.microsoft.com/office/powerpoint/2010/main" val="264998740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b="0" dirty="0"/>
              <a:t>React Props Validation</a:t>
            </a:r>
            <a:br>
              <a:rPr lang="en-IN" b="0" dirty="0"/>
            </a:br>
            <a:endParaRPr lang="en-IN" dirty="0"/>
          </a:p>
        </p:txBody>
      </p:sp>
      <p:graphicFrame>
        <p:nvGraphicFramePr>
          <p:cNvPr id="4" name="Table 3"/>
          <p:cNvGraphicFramePr>
            <a:graphicFrameLocks noGrp="1"/>
          </p:cNvGraphicFramePr>
          <p:nvPr>
            <p:extLst>
              <p:ext uri="{D42A27DB-BD31-4B8C-83A1-F6EECF244321}">
                <p14:modId xmlns:p14="http://schemas.microsoft.com/office/powerpoint/2010/main" val="2250448070"/>
              </p:ext>
            </p:extLst>
          </p:nvPr>
        </p:nvGraphicFramePr>
        <p:xfrm>
          <a:off x="381000" y="1447800"/>
          <a:ext cx="8458200" cy="4856796"/>
        </p:xfrm>
        <a:graphic>
          <a:graphicData uri="http://schemas.openxmlformats.org/drawingml/2006/table">
            <a:tbl>
              <a:tblPr/>
              <a:tblGrid>
                <a:gridCol w="2819400">
                  <a:extLst>
                    <a:ext uri="{9D8B030D-6E8A-4147-A177-3AD203B41FA5}">
                      <a16:colId xmlns:a16="http://schemas.microsoft.com/office/drawing/2014/main" val="20000"/>
                    </a:ext>
                  </a:extLst>
                </a:gridCol>
                <a:gridCol w="2819400">
                  <a:extLst>
                    <a:ext uri="{9D8B030D-6E8A-4147-A177-3AD203B41FA5}">
                      <a16:colId xmlns:a16="http://schemas.microsoft.com/office/drawing/2014/main" val="20001"/>
                    </a:ext>
                  </a:extLst>
                </a:gridCol>
                <a:gridCol w="2819400">
                  <a:extLst>
                    <a:ext uri="{9D8B030D-6E8A-4147-A177-3AD203B41FA5}">
                      <a16:colId xmlns:a16="http://schemas.microsoft.com/office/drawing/2014/main" val="20002"/>
                    </a:ext>
                  </a:extLst>
                </a:gridCol>
              </a:tblGrid>
              <a:tr h="428202">
                <a:tc>
                  <a:txBody>
                    <a:bodyPr/>
                    <a:lstStyle/>
                    <a:p>
                      <a:pPr algn="l" fontAlgn="t"/>
                      <a:r>
                        <a:rPr lang="en-IN" sz="1700">
                          <a:solidFill>
                            <a:srgbClr val="000000"/>
                          </a:solidFill>
                          <a:effectLst/>
                          <a:latin typeface="times new roman" panose="02020603050405020304" pitchFamily="18" charset="0"/>
                        </a:rPr>
                        <a:t>SN</a:t>
                      </a:r>
                    </a:p>
                  </a:txBody>
                  <a:tcPr marL="85640" marR="85640" marT="85640" marB="85640">
                    <a:lnL w="7620" cap="flat" cmpd="sng" algn="ctr">
                      <a:solidFill>
                        <a:srgbClr val="209D7A"/>
                      </a:solidFill>
                      <a:prstDash val="solid"/>
                      <a:round/>
                      <a:headEnd type="none" w="med" len="med"/>
                      <a:tailEnd type="none" w="med" len="med"/>
                    </a:lnL>
                    <a:lnR w="7620" cap="flat" cmpd="sng" algn="ctr">
                      <a:solidFill>
                        <a:srgbClr val="209D7A"/>
                      </a:solidFill>
                      <a:prstDash val="solid"/>
                      <a:round/>
                      <a:headEnd type="none" w="med" len="med"/>
                      <a:tailEnd type="none" w="med" len="med"/>
                    </a:lnR>
                    <a:lnT w="7620" cap="flat" cmpd="sng" algn="ctr">
                      <a:solidFill>
                        <a:srgbClr val="209D7A"/>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C7CCBE"/>
                    </a:solidFill>
                  </a:tcPr>
                </a:tc>
                <a:tc>
                  <a:txBody>
                    <a:bodyPr/>
                    <a:lstStyle/>
                    <a:p>
                      <a:pPr algn="l" fontAlgn="t"/>
                      <a:r>
                        <a:rPr lang="en-IN" sz="1700">
                          <a:solidFill>
                            <a:srgbClr val="000000"/>
                          </a:solidFill>
                          <a:effectLst/>
                          <a:latin typeface="times new roman" panose="02020603050405020304" pitchFamily="18" charset="0"/>
                        </a:rPr>
                        <a:t>PropsType</a:t>
                      </a:r>
                    </a:p>
                  </a:txBody>
                  <a:tcPr marL="85640" marR="85640" marT="85640" marB="85640">
                    <a:lnL w="7620" cap="flat" cmpd="sng" algn="ctr">
                      <a:solidFill>
                        <a:srgbClr val="209D7A"/>
                      </a:solidFill>
                      <a:prstDash val="solid"/>
                      <a:round/>
                      <a:headEnd type="none" w="med" len="med"/>
                      <a:tailEnd type="none" w="med" len="med"/>
                    </a:lnL>
                    <a:lnR w="7620" cap="flat" cmpd="sng" algn="ctr">
                      <a:solidFill>
                        <a:srgbClr val="209D7A"/>
                      </a:solidFill>
                      <a:prstDash val="solid"/>
                      <a:round/>
                      <a:headEnd type="none" w="med" len="med"/>
                      <a:tailEnd type="none" w="med" len="med"/>
                    </a:lnR>
                    <a:lnT w="7620" cap="flat" cmpd="sng" algn="ctr">
                      <a:solidFill>
                        <a:srgbClr val="209D7A"/>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C7CCBE"/>
                    </a:solidFill>
                  </a:tcPr>
                </a:tc>
                <a:tc>
                  <a:txBody>
                    <a:bodyPr/>
                    <a:lstStyle/>
                    <a:p>
                      <a:pPr algn="l" fontAlgn="t"/>
                      <a:r>
                        <a:rPr lang="en-IN" sz="1700">
                          <a:solidFill>
                            <a:srgbClr val="000000"/>
                          </a:solidFill>
                          <a:effectLst/>
                          <a:latin typeface="times new roman" panose="02020603050405020304" pitchFamily="18" charset="0"/>
                        </a:rPr>
                        <a:t>Description</a:t>
                      </a:r>
                    </a:p>
                  </a:txBody>
                  <a:tcPr marL="85640" marR="85640" marT="85640" marB="85640">
                    <a:lnL w="7620" cap="flat" cmpd="sng" algn="ctr">
                      <a:solidFill>
                        <a:srgbClr val="209D7A"/>
                      </a:solidFill>
                      <a:prstDash val="solid"/>
                      <a:round/>
                      <a:headEnd type="none" w="med" len="med"/>
                      <a:tailEnd type="none" w="med" len="med"/>
                    </a:lnL>
                    <a:lnR w="7620" cap="flat" cmpd="sng" algn="ctr">
                      <a:solidFill>
                        <a:srgbClr val="209D7A"/>
                      </a:solidFill>
                      <a:prstDash val="solid"/>
                      <a:round/>
                      <a:headEnd type="none" w="med" len="med"/>
                      <a:tailEnd type="none" w="med" len="med"/>
                    </a:lnR>
                    <a:lnT w="7620" cap="flat" cmpd="sng" algn="ctr">
                      <a:solidFill>
                        <a:srgbClr val="209D7A"/>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C7CCBE"/>
                    </a:solidFill>
                  </a:tcPr>
                </a:tc>
                <a:extLst>
                  <a:ext uri="{0D108BD9-81ED-4DB2-BD59-A6C34878D82A}">
                    <a16:rowId xmlns:a16="http://schemas.microsoft.com/office/drawing/2014/main" val="10000"/>
                  </a:ext>
                </a:extLst>
              </a:tr>
              <a:tr h="628030">
                <a:tc>
                  <a:txBody>
                    <a:bodyPr/>
                    <a:lstStyle/>
                    <a:p>
                      <a:pPr algn="l" fontAlgn="t"/>
                      <a:r>
                        <a:rPr lang="en-IN" sz="1700" b="1">
                          <a:solidFill>
                            <a:srgbClr val="000000"/>
                          </a:solidFill>
                          <a:effectLst/>
                          <a:latin typeface="verdana" panose="020B0604030504040204" pitchFamily="34" charset="0"/>
                        </a:rPr>
                        <a:t>1.</a:t>
                      </a:r>
                      <a:endParaRPr lang="en-IN" sz="1700">
                        <a:solidFill>
                          <a:srgbClr val="000000"/>
                        </a:solidFill>
                        <a:effectLst/>
                        <a:latin typeface="verdana" panose="020B0604030504040204" pitchFamily="34" charset="0"/>
                      </a:endParaRPr>
                    </a:p>
                  </a:txBody>
                  <a:tcPr marL="57094" marR="57094" marT="57094" marB="57094">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l" fontAlgn="t"/>
                      <a:r>
                        <a:rPr lang="en-IN" sz="1700">
                          <a:solidFill>
                            <a:srgbClr val="000000"/>
                          </a:solidFill>
                          <a:effectLst/>
                          <a:latin typeface="verdana" panose="020B0604030504040204" pitchFamily="34" charset="0"/>
                        </a:rPr>
                        <a:t>PropTypes.any</a:t>
                      </a:r>
                    </a:p>
                  </a:txBody>
                  <a:tcPr marL="57094" marR="57094" marT="57094" marB="57094">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l" fontAlgn="t"/>
                      <a:r>
                        <a:rPr lang="en-US" sz="1700">
                          <a:solidFill>
                            <a:srgbClr val="000000"/>
                          </a:solidFill>
                          <a:effectLst/>
                          <a:latin typeface="verdana" panose="020B0604030504040204" pitchFamily="34" charset="0"/>
                        </a:rPr>
                        <a:t>The props can be of any data type.</a:t>
                      </a:r>
                    </a:p>
                  </a:txBody>
                  <a:tcPr marL="57094" marR="57094" marT="57094" marB="57094">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628030">
                <a:tc>
                  <a:txBody>
                    <a:bodyPr/>
                    <a:lstStyle/>
                    <a:p>
                      <a:pPr algn="l" fontAlgn="t"/>
                      <a:r>
                        <a:rPr lang="en-IN" sz="1700" b="1">
                          <a:solidFill>
                            <a:srgbClr val="000000"/>
                          </a:solidFill>
                          <a:effectLst/>
                          <a:latin typeface="verdana" panose="020B0604030504040204" pitchFamily="34" charset="0"/>
                        </a:rPr>
                        <a:t>2.</a:t>
                      </a:r>
                      <a:endParaRPr lang="en-IN" sz="1700">
                        <a:solidFill>
                          <a:srgbClr val="000000"/>
                        </a:solidFill>
                        <a:effectLst/>
                        <a:latin typeface="verdana" panose="020B0604030504040204" pitchFamily="34" charset="0"/>
                      </a:endParaRPr>
                    </a:p>
                  </a:txBody>
                  <a:tcPr marL="57094" marR="57094" marT="57094" marB="57094">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l" fontAlgn="t"/>
                      <a:r>
                        <a:rPr lang="en-IN" sz="1700">
                          <a:solidFill>
                            <a:srgbClr val="000000"/>
                          </a:solidFill>
                          <a:effectLst/>
                          <a:latin typeface="verdana" panose="020B0604030504040204" pitchFamily="34" charset="0"/>
                        </a:rPr>
                        <a:t>PropTypes.array</a:t>
                      </a:r>
                    </a:p>
                  </a:txBody>
                  <a:tcPr marL="57094" marR="57094" marT="57094" marB="57094">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l" fontAlgn="t"/>
                      <a:r>
                        <a:rPr lang="en-US" sz="1700">
                          <a:solidFill>
                            <a:srgbClr val="000000"/>
                          </a:solidFill>
                          <a:effectLst/>
                          <a:latin typeface="verdana" panose="020B0604030504040204" pitchFamily="34" charset="0"/>
                        </a:rPr>
                        <a:t>The props should be an array.</a:t>
                      </a:r>
                    </a:p>
                  </a:txBody>
                  <a:tcPr marL="57094" marR="57094" marT="57094" marB="57094">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10002"/>
                  </a:ext>
                </a:extLst>
              </a:tr>
              <a:tr h="628030">
                <a:tc>
                  <a:txBody>
                    <a:bodyPr/>
                    <a:lstStyle/>
                    <a:p>
                      <a:pPr algn="l" fontAlgn="t"/>
                      <a:r>
                        <a:rPr lang="en-IN" sz="1700" b="1">
                          <a:solidFill>
                            <a:srgbClr val="000000"/>
                          </a:solidFill>
                          <a:effectLst/>
                          <a:latin typeface="verdana" panose="020B0604030504040204" pitchFamily="34" charset="0"/>
                        </a:rPr>
                        <a:t>3.</a:t>
                      </a:r>
                      <a:endParaRPr lang="en-IN" sz="1700">
                        <a:solidFill>
                          <a:srgbClr val="000000"/>
                        </a:solidFill>
                        <a:effectLst/>
                        <a:latin typeface="verdana" panose="020B0604030504040204" pitchFamily="34" charset="0"/>
                      </a:endParaRPr>
                    </a:p>
                  </a:txBody>
                  <a:tcPr marL="57094" marR="57094" marT="57094" marB="57094">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l" fontAlgn="t"/>
                      <a:r>
                        <a:rPr lang="en-IN" sz="1700">
                          <a:solidFill>
                            <a:srgbClr val="000000"/>
                          </a:solidFill>
                          <a:effectLst/>
                          <a:latin typeface="verdana" panose="020B0604030504040204" pitchFamily="34" charset="0"/>
                        </a:rPr>
                        <a:t>PropTypes.bool</a:t>
                      </a:r>
                    </a:p>
                  </a:txBody>
                  <a:tcPr marL="57094" marR="57094" marT="57094" marB="57094">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l" fontAlgn="t"/>
                      <a:r>
                        <a:rPr lang="en-US" sz="1700">
                          <a:solidFill>
                            <a:srgbClr val="000000"/>
                          </a:solidFill>
                          <a:effectLst/>
                          <a:latin typeface="verdana" panose="020B0604030504040204" pitchFamily="34" charset="0"/>
                        </a:rPr>
                        <a:t>The props should be a boolean.</a:t>
                      </a:r>
                    </a:p>
                  </a:txBody>
                  <a:tcPr marL="57094" marR="57094" marT="57094" marB="57094">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628030">
                <a:tc>
                  <a:txBody>
                    <a:bodyPr/>
                    <a:lstStyle/>
                    <a:p>
                      <a:pPr algn="l" fontAlgn="t"/>
                      <a:r>
                        <a:rPr lang="en-IN" sz="1700" b="1">
                          <a:solidFill>
                            <a:srgbClr val="000000"/>
                          </a:solidFill>
                          <a:effectLst/>
                          <a:latin typeface="verdana" panose="020B0604030504040204" pitchFamily="34" charset="0"/>
                        </a:rPr>
                        <a:t>4.</a:t>
                      </a:r>
                      <a:endParaRPr lang="en-IN" sz="1700">
                        <a:solidFill>
                          <a:srgbClr val="000000"/>
                        </a:solidFill>
                        <a:effectLst/>
                        <a:latin typeface="verdana" panose="020B0604030504040204" pitchFamily="34" charset="0"/>
                      </a:endParaRPr>
                    </a:p>
                  </a:txBody>
                  <a:tcPr marL="57094" marR="57094" marT="57094" marB="57094">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l" fontAlgn="t"/>
                      <a:r>
                        <a:rPr lang="en-IN" sz="1700">
                          <a:solidFill>
                            <a:srgbClr val="000000"/>
                          </a:solidFill>
                          <a:effectLst/>
                          <a:latin typeface="verdana" panose="020B0604030504040204" pitchFamily="34" charset="0"/>
                        </a:rPr>
                        <a:t>PropTypes.func</a:t>
                      </a:r>
                    </a:p>
                  </a:txBody>
                  <a:tcPr marL="57094" marR="57094" marT="57094" marB="57094">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l" fontAlgn="t"/>
                      <a:r>
                        <a:rPr lang="en-US" sz="1700">
                          <a:solidFill>
                            <a:srgbClr val="000000"/>
                          </a:solidFill>
                          <a:effectLst/>
                          <a:latin typeface="verdana" panose="020B0604030504040204" pitchFamily="34" charset="0"/>
                        </a:rPr>
                        <a:t>The props should be a function.</a:t>
                      </a:r>
                    </a:p>
                  </a:txBody>
                  <a:tcPr marL="57094" marR="57094" marT="57094" marB="57094">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10004"/>
                  </a:ext>
                </a:extLst>
              </a:tr>
              <a:tr h="628030">
                <a:tc>
                  <a:txBody>
                    <a:bodyPr/>
                    <a:lstStyle/>
                    <a:p>
                      <a:pPr algn="l" fontAlgn="t"/>
                      <a:r>
                        <a:rPr lang="en-IN" sz="1700" b="1">
                          <a:solidFill>
                            <a:srgbClr val="000000"/>
                          </a:solidFill>
                          <a:effectLst/>
                          <a:latin typeface="verdana" panose="020B0604030504040204" pitchFamily="34" charset="0"/>
                        </a:rPr>
                        <a:t>5.</a:t>
                      </a:r>
                      <a:endParaRPr lang="en-IN" sz="1700">
                        <a:solidFill>
                          <a:srgbClr val="000000"/>
                        </a:solidFill>
                        <a:effectLst/>
                        <a:latin typeface="verdana" panose="020B0604030504040204" pitchFamily="34" charset="0"/>
                      </a:endParaRPr>
                    </a:p>
                  </a:txBody>
                  <a:tcPr marL="57094" marR="57094" marT="57094" marB="57094">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l" fontAlgn="t"/>
                      <a:r>
                        <a:rPr lang="en-IN" sz="1700">
                          <a:solidFill>
                            <a:srgbClr val="000000"/>
                          </a:solidFill>
                          <a:effectLst/>
                          <a:latin typeface="verdana" panose="020B0604030504040204" pitchFamily="34" charset="0"/>
                        </a:rPr>
                        <a:t>PropTypes.number</a:t>
                      </a:r>
                    </a:p>
                  </a:txBody>
                  <a:tcPr marL="57094" marR="57094" marT="57094" marB="57094">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l" fontAlgn="t"/>
                      <a:r>
                        <a:rPr lang="en-US" sz="1700">
                          <a:solidFill>
                            <a:srgbClr val="000000"/>
                          </a:solidFill>
                          <a:effectLst/>
                          <a:latin typeface="verdana" panose="020B0604030504040204" pitchFamily="34" charset="0"/>
                        </a:rPr>
                        <a:t>The props should be a number.</a:t>
                      </a:r>
                    </a:p>
                  </a:txBody>
                  <a:tcPr marL="57094" marR="57094" marT="57094" marB="57094">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r h="628030">
                <a:tc>
                  <a:txBody>
                    <a:bodyPr/>
                    <a:lstStyle/>
                    <a:p>
                      <a:pPr algn="l" fontAlgn="t"/>
                      <a:r>
                        <a:rPr lang="en-IN" sz="1700" b="1">
                          <a:solidFill>
                            <a:srgbClr val="000000"/>
                          </a:solidFill>
                          <a:effectLst/>
                          <a:latin typeface="verdana" panose="020B0604030504040204" pitchFamily="34" charset="0"/>
                        </a:rPr>
                        <a:t>6.</a:t>
                      </a:r>
                      <a:endParaRPr lang="en-IN" sz="1700">
                        <a:solidFill>
                          <a:srgbClr val="000000"/>
                        </a:solidFill>
                        <a:effectLst/>
                        <a:latin typeface="verdana" panose="020B0604030504040204" pitchFamily="34" charset="0"/>
                      </a:endParaRPr>
                    </a:p>
                  </a:txBody>
                  <a:tcPr marL="57094" marR="57094" marT="57094" marB="57094">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l" fontAlgn="t"/>
                      <a:r>
                        <a:rPr lang="en-IN" sz="1700">
                          <a:solidFill>
                            <a:srgbClr val="000000"/>
                          </a:solidFill>
                          <a:effectLst/>
                          <a:latin typeface="verdana" panose="020B0604030504040204" pitchFamily="34" charset="0"/>
                        </a:rPr>
                        <a:t>PropTypes.object</a:t>
                      </a:r>
                    </a:p>
                  </a:txBody>
                  <a:tcPr marL="57094" marR="57094" marT="57094" marB="57094">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l" fontAlgn="t"/>
                      <a:r>
                        <a:rPr lang="en-US" sz="1700">
                          <a:solidFill>
                            <a:srgbClr val="000000"/>
                          </a:solidFill>
                          <a:effectLst/>
                          <a:latin typeface="verdana" panose="020B0604030504040204" pitchFamily="34" charset="0"/>
                        </a:rPr>
                        <a:t>The props should be an object.</a:t>
                      </a:r>
                    </a:p>
                  </a:txBody>
                  <a:tcPr marL="57094" marR="57094" marT="57094" marB="57094">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10006"/>
                  </a:ext>
                </a:extLst>
              </a:tr>
              <a:tr h="628030">
                <a:tc>
                  <a:txBody>
                    <a:bodyPr/>
                    <a:lstStyle/>
                    <a:p>
                      <a:pPr algn="l" fontAlgn="t"/>
                      <a:r>
                        <a:rPr lang="en-IN" sz="1700" b="1">
                          <a:solidFill>
                            <a:srgbClr val="000000"/>
                          </a:solidFill>
                          <a:effectLst/>
                          <a:latin typeface="verdana" panose="020B0604030504040204" pitchFamily="34" charset="0"/>
                        </a:rPr>
                        <a:t>7.</a:t>
                      </a:r>
                      <a:endParaRPr lang="en-IN" sz="1700">
                        <a:solidFill>
                          <a:srgbClr val="000000"/>
                        </a:solidFill>
                        <a:effectLst/>
                        <a:latin typeface="verdana" panose="020B0604030504040204" pitchFamily="34" charset="0"/>
                      </a:endParaRPr>
                    </a:p>
                  </a:txBody>
                  <a:tcPr marL="57094" marR="57094" marT="57094" marB="57094">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l" fontAlgn="t"/>
                      <a:r>
                        <a:rPr lang="en-IN" sz="1700">
                          <a:solidFill>
                            <a:srgbClr val="000000"/>
                          </a:solidFill>
                          <a:effectLst/>
                          <a:latin typeface="verdana" panose="020B0604030504040204" pitchFamily="34" charset="0"/>
                        </a:rPr>
                        <a:t>PropTypes.string</a:t>
                      </a:r>
                    </a:p>
                  </a:txBody>
                  <a:tcPr marL="57094" marR="57094" marT="57094" marB="57094">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l" fontAlgn="t"/>
                      <a:r>
                        <a:rPr lang="en-US" sz="1700" dirty="0">
                          <a:solidFill>
                            <a:srgbClr val="000000"/>
                          </a:solidFill>
                          <a:effectLst/>
                          <a:latin typeface="verdana" panose="020B0604030504040204" pitchFamily="34" charset="0"/>
                        </a:rPr>
                        <a:t>The props should be a string.</a:t>
                      </a:r>
                    </a:p>
                  </a:txBody>
                  <a:tcPr marL="57094" marR="57094" marT="57094" marB="57094">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138624110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b="0" dirty="0"/>
              <a:t>React Props Validation</a:t>
            </a:r>
            <a:br>
              <a:rPr lang="en-IN" b="0" dirty="0"/>
            </a:br>
            <a:endParaRPr lang="en-IN" dirty="0"/>
          </a:p>
        </p:txBody>
      </p:sp>
      <p:graphicFrame>
        <p:nvGraphicFramePr>
          <p:cNvPr id="2" name="Table 1"/>
          <p:cNvGraphicFramePr>
            <a:graphicFrameLocks noGrp="1"/>
          </p:cNvGraphicFramePr>
          <p:nvPr>
            <p:extLst>
              <p:ext uri="{D42A27DB-BD31-4B8C-83A1-F6EECF244321}">
                <p14:modId xmlns:p14="http://schemas.microsoft.com/office/powerpoint/2010/main" val="244708415"/>
              </p:ext>
            </p:extLst>
          </p:nvPr>
        </p:nvGraphicFramePr>
        <p:xfrm>
          <a:off x="461033" y="1447800"/>
          <a:ext cx="8301966" cy="4824412"/>
        </p:xfrm>
        <a:graphic>
          <a:graphicData uri="http://schemas.openxmlformats.org/drawingml/2006/table">
            <a:tbl>
              <a:tblPr/>
              <a:tblGrid>
                <a:gridCol w="758167">
                  <a:extLst>
                    <a:ext uri="{9D8B030D-6E8A-4147-A177-3AD203B41FA5}">
                      <a16:colId xmlns:a16="http://schemas.microsoft.com/office/drawing/2014/main" val="20000"/>
                    </a:ext>
                  </a:extLst>
                </a:gridCol>
                <a:gridCol w="3657600">
                  <a:extLst>
                    <a:ext uri="{9D8B030D-6E8A-4147-A177-3AD203B41FA5}">
                      <a16:colId xmlns:a16="http://schemas.microsoft.com/office/drawing/2014/main" val="20001"/>
                    </a:ext>
                  </a:extLst>
                </a:gridCol>
                <a:gridCol w="3886199">
                  <a:extLst>
                    <a:ext uri="{9D8B030D-6E8A-4147-A177-3AD203B41FA5}">
                      <a16:colId xmlns:a16="http://schemas.microsoft.com/office/drawing/2014/main" val="20002"/>
                    </a:ext>
                  </a:extLst>
                </a:gridCol>
              </a:tblGrid>
              <a:tr h="434988">
                <a:tc>
                  <a:txBody>
                    <a:bodyPr/>
                    <a:lstStyle/>
                    <a:p>
                      <a:pPr algn="l" fontAlgn="t"/>
                      <a:r>
                        <a:rPr lang="en-IN" sz="1200" b="1">
                          <a:solidFill>
                            <a:srgbClr val="000000"/>
                          </a:solidFill>
                          <a:effectLst/>
                          <a:latin typeface="verdana" panose="020B0604030504040204" pitchFamily="34" charset="0"/>
                        </a:rPr>
                        <a:t>8.</a:t>
                      </a:r>
                      <a:endParaRPr lang="en-IN" sz="1200">
                        <a:solidFill>
                          <a:srgbClr val="000000"/>
                        </a:solidFill>
                        <a:effectLst/>
                        <a:latin typeface="verdana" panose="020B0604030504040204" pitchFamily="34" charset="0"/>
                      </a:endParaRPr>
                    </a:p>
                  </a:txBody>
                  <a:tcPr marL="39544" marR="39544" marT="39544" marB="39544">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l" fontAlgn="t"/>
                      <a:r>
                        <a:rPr lang="en-IN" sz="1200">
                          <a:solidFill>
                            <a:srgbClr val="000000"/>
                          </a:solidFill>
                          <a:effectLst/>
                          <a:latin typeface="verdana" panose="020B0604030504040204" pitchFamily="34" charset="0"/>
                        </a:rPr>
                        <a:t>PropTypes.symbol</a:t>
                      </a:r>
                    </a:p>
                  </a:txBody>
                  <a:tcPr marL="39544" marR="39544" marT="39544" marB="39544">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l" fontAlgn="t"/>
                      <a:r>
                        <a:rPr lang="en-US" sz="1200">
                          <a:solidFill>
                            <a:srgbClr val="000000"/>
                          </a:solidFill>
                          <a:effectLst/>
                          <a:latin typeface="verdana" panose="020B0604030504040204" pitchFamily="34" charset="0"/>
                        </a:rPr>
                        <a:t>The props should be a symbol.</a:t>
                      </a:r>
                    </a:p>
                  </a:txBody>
                  <a:tcPr marL="39544" marR="39544" marT="39544" marB="39544">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10000"/>
                  </a:ext>
                </a:extLst>
              </a:tr>
              <a:tr h="790887">
                <a:tc>
                  <a:txBody>
                    <a:bodyPr/>
                    <a:lstStyle/>
                    <a:p>
                      <a:pPr algn="l" fontAlgn="t"/>
                      <a:r>
                        <a:rPr lang="en-IN" sz="1200" b="1">
                          <a:solidFill>
                            <a:srgbClr val="000000"/>
                          </a:solidFill>
                          <a:effectLst/>
                          <a:latin typeface="verdana" panose="020B0604030504040204" pitchFamily="34" charset="0"/>
                        </a:rPr>
                        <a:t>9.</a:t>
                      </a:r>
                      <a:endParaRPr lang="en-IN" sz="1200">
                        <a:solidFill>
                          <a:srgbClr val="000000"/>
                        </a:solidFill>
                        <a:effectLst/>
                        <a:latin typeface="verdana" panose="020B0604030504040204" pitchFamily="34" charset="0"/>
                      </a:endParaRPr>
                    </a:p>
                  </a:txBody>
                  <a:tcPr marL="39544" marR="39544" marT="39544" marB="39544">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l" fontAlgn="t"/>
                      <a:r>
                        <a:rPr lang="en-IN" sz="1200">
                          <a:solidFill>
                            <a:srgbClr val="000000"/>
                          </a:solidFill>
                          <a:effectLst/>
                          <a:latin typeface="verdana" panose="020B0604030504040204" pitchFamily="34" charset="0"/>
                        </a:rPr>
                        <a:t>PropTypes.instanceOf</a:t>
                      </a:r>
                    </a:p>
                  </a:txBody>
                  <a:tcPr marL="39544" marR="39544" marT="39544" marB="39544">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l" fontAlgn="t"/>
                      <a:r>
                        <a:rPr lang="en-US" sz="1200">
                          <a:solidFill>
                            <a:srgbClr val="000000"/>
                          </a:solidFill>
                          <a:effectLst/>
                          <a:latin typeface="verdana" panose="020B0604030504040204" pitchFamily="34" charset="0"/>
                        </a:rPr>
                        <a:t>The props should be an instance of a particular JavaScript class.</a:t>
                      </a:r>
                    </a:p>
                  </a:txBody>
                  <a:tcPr marL="39544" marR="39544" marT="39544" marB="39544">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434988">
                <a:tc>
                  <a:txBody>
                    <a:bodyPr/>
                    <a:lstStyle/>
                    <a:p>
                      <a:pPr algn="l" fontAlgn="t"/>
                      <a:r>
                        <a:rPr lang="en-IN" sz="1200" b="1">
                          <a:solidFill>
                            <a:srgbClr val="000000"/>
                          </a:solidFill>
                          <a:effectLst/>
                          <a:latin typeface="verdana" panose="020B0604030504040204" pitchFamily="34" charset="0"/>
                        </a:rPr>
                        <a:t>10.</a:t>
                      </a:r>
                      <a:endParaRPr lang="en-IN" sz="1200">
                        <a:solidFill>
                          <a:srgbClr val="000000"/>
                        </a:solidFill>
                        <a:effectLst/>
                        <a:latin typeface="verdana" panose="020B0604030504040204" pitchFamily="34" charset="0"/>
                      </a:endParaRPr>
                    </a:p>
                  </a:txBody>
                  <a:tcPr marL="39544" marR="39544" marT="39544" marB="39544">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l" fontAlgn="t"/>
                      <a:r>
                        <a:rPr lang="en-IN" sz="1200">
                          <a:solidFill>
                            <a:srgbClr val="000000"/>
                          </a:solidFill>
                          <a:effectLst/>
                          <a:latin typeface="verdana" panose="020B0604030504040204" pitchFamily="34" charset="0"/>
                        </a:rPr>
                        <a:t>PropTypes.isRequired</a:t>
                      </a:r>
                    </a:p>
                  </a:txBody>
                  <a:tcPr marL="39544" marR="39544" marT="39544" marB="39544">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l" fontAlgn="t"/>
                      <a:r>
                        <a:rPr lang="en-US" sz="1200">
                          <a:solidFill>
                            <a:srgbClr val="000000"/>
                          </a:solidFill>
                          <a:effectLst/>
                          <a:latin typeface="verdana" panose="020B0604030504040204" pitchFamily="34" charset="0"/>
                        </a:rPr>
                        <a:t>The props must be provided.</a:t>
                      </a:r>
                    </a:p>
                  </a:txBody>
                  <a:tcPr marL="39544" marR="39544" marT="39544" marB="39544">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10002"/>
                  </a:ext>
                </a:extLst>
              </a:tr>
              <a:tr h="434988">
                <a:tc>
                  <a:txBody>
                    <a:bodyPr/>
                    <a:lstStyle/>
                    <a:p>
                      <a:pPr algn="l" fontAlgn="t"/>
                      <a:r>
                        <a:rPr lang="en-IN" sz="1200" b="1">
                          <a:solidFill>
                            <a:srgbClr val="000000"/>
                          </a:solidFill>
                          <a:effectLst/>
                          <a:latin typeface="verdana" panose="020B0604030504040204" pitchFamily="34" charset="0"/>
                        </a:rPr>
                        <a:t>11.</a:t>
                      </a:r>
                      <a:endParaRPr lang="en-IN" sz="1200">
                        <a:solidFill>
                          <a:srgbClr val="000000"/>
                        </a:solidFill>
                        <a:effectLst/>
                        <a:latin typeface="verdana" panose="020B0604030504040204" pitchFamily="34" charset="0"/>
                      </a:endParaRPr>
                    </a:p>
                  </a:txBody>
                  <a:tcPr marL="39544" marR="39544" marT="39544" marB="39544">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l" fontAlgn="t"/>
                      <a:r>
                        <a:rPr lang="en-IN" sz="1200">
                          <a:solidFill>
                            <a:srgbClr val="000000"/>
                          </a:solidFill>
                          <a:effectLst/>
                          <a:latin typeface="verdana" panose="020B0604030504040204" pitchFamily="34" charset="0"/>
                        </a:rPr>
                        <a:t>PropTypes.element</a:t>
                      </a:r>
                    </a:p>
                  </a:txBody>
                  <a:tcPr marL="39544" marR="39544" marT="39544" marB="39544">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l" fontAlgn="t"/>
                      <a:r>
                        <a:rPr lang="en-US" sz="1200">
                          <a:solidFill>
                            <a:srgbClr val="000000"/>
                          </a:solidFill>
                          <a:effectLst/>
                          <a:latin typeface="verdana" panose="020B0604030504040204" pitchFamily="34" charset="0"/>
                        </a:rPr>
                        <a:t>The props must be an element.</a:t>
                      </a:r>
                    </a:p>
                  </a:txBody>
                  <a:tcPr marL="39544" marR="39544" marT="39544" marB="39544">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1324736">
                <a:tc>
                  <a:txBody>
                    <a:bodyPr/>
                    <a:lstStyle/>
                    <a:p>
                      <a:pPr algn="l" fontAlgn="t"/>
                      <a:r>
                        <a:rPr lang="en-IN" sz="1200" b="1">
                          <a:solidFill>
                            <a:srgbClr val="000000"/>
                          </a:solidFill>
                          <a:effectLst/>
                          <a:latin typeface="verdana" panose="020B0604030504040204" pitchFamily="34" charset="0"/>
                        </a:rPr>
                        <a:t>12.</a:t>
                      </a:r>
                      <a:endParaRPr lang="en-IN" sz="1200">
                        <a:solidFill>
                          <a:srgbClr val="000000"/>
                        </a:solidFill>
                        <a:effectLst/>
                        <a:latin typeface="verdana" panose="020B0604030504040204" pitchFamily="34" charset="0"/>
                      </a:endParaRPr>
                    </a:p>
                  </a:txBody>
                  <a:tcPr marL="39544" marR="39544" marT="39544" marB="39544">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l" fontAlgn="t"/>
                      <a:r>
                        <a:rPr lang="en-IN" sz="1200">
                          <a:solidFill>
                            <a:srgbClr val="000000"/>
                          </a:solidFill>
                          <a:effectLst/>
                          <a:latin typeface="verdana" panose="020B0604030504040204" pitchFamily="34" charset="0"/>
                        </a:rPr>
                        <a:t>PropTypes.node</a:t>
                      </a:r>
                    </a:p>
                  </a:txBody>
                  <a:tcPr marL="39544" marR="39544" marT="39544" marB="39544">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l" fontAlgn="t"/>
                      <a:r>
                        <a:rPr lang="en-US" sz="1200">
                          <a:solidFill>
                            <a:srgbClr val="000000"/>
                          </a:solidFill>
                          <a:effectLst/>
                          <a:latin typeface="verdana" panose="020B0604030504040204" pitchFamily="34" charset="0"/>
                        </a:rPr>
                        <a:t>The props can render anything: numbers, strings, elements or an array (or fragment) containing these types.</a:t>
                      </a:r>
                    </a:p>
                  </a:txBody>
                  <a:tcPr marL="39544" marR="39544" marT="39544" marB="39544">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10004"/>
                  </a:ext>
                </a:extLst>
              </a:tr>
              <a:tr h="612938">
                <a:tc>
                  <a:txBody>
                    <a:bodyPr/>
                    <a:lstStyle/>
                    <a:p>
                      <a:pPr algn="l" fontAlgn="t"/>
                      <a:r>
                        <a:rPr lang="en-IN" sz="1200" b="1">
                          <a:solidFill>
                            <a:srgbClr val="000000"/>
                          </a:solidFill>
                          <a:effectLst/>
                          <a:latin typeface="verdana" panose="020B0604030504040204" pitchFamily="34" charset="0"/>
                        </a:rPr>
                        <a:t>13.</a:t>
                      </a:r>
                      <a:endParaRPr lang="en-IN" sz="1200">
                        <a:solidFill>
                          <a:srgbClr val="000000"/>
                        </a:solidFill>
                        <a:effectLst/>
                        <a:latin typeface="verdana" panose="020B0604030504040204" pitchFamily="34" charset="0"/>
                      </a:endParaRPr>
                    </a:p>
                  </a:txBody>
                  <a:tcPr marL="39544" marR="39544" marT="39544" marB="39544">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l" fontAlgn="t"/>
                      <a:r>
                        <a:rPr lang="en-IN" sz="1200">
                          <a:solidFill>
                            <a:srgbClr val="000000"/>
                          </a:solidFill>
                          <a:effectLst/>
                          <a:latin typeface="verdana" panose="020B0604030504040204" pitchFamily="34" charset="0"/>
                        </a:rPr>
                        <a:t>PropTypes.oneOf()</a:t>
                      </a:r>
                    </a:p>
                  </a:txBody>
                  <a:tcPr marL="39544" marR="39544" marT="39544" marB="39544">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l" fontAlgn="t"/>
                      <a:r>
                        <a:rPr lang="en-US" sz="1200">
                          <a:solidFill>
                            <a:srgbClr val="000000"/>
                          </a:solidFill>
                          <a:effectLst/>
                          <a:latin typeface="verdana" panose="020B0604030504040204" pitchFamily="34" charset="0"/>
                        </a:rPr>
                        <a:t>The props should be one of several types of specific values.</a:t>
                      </a:r>
                    </a:p>
                  </a:txBody>
                  <a:tcPr marL="39544" marR="39544" marT="39544" marB="39544">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r h="790887">
                <a:tc>
                  <a:txBody>
                    <a:bodyPr/>
                    <a:lstStyle/>
                    <a:p>
                      <a:pPr algn="l" fontAlgn="t"/>
                      <a:r>
                        <a:rPr lang="en-IN" sz="1200" b="1">
                          <a:solidFill>
                            <a:srgbClr val="000000"/>
                          </a:solidFill>
                          <a:effectLst/>
                          <a:latin typeface="verdana" panose="020B0604030504040204" pitchFamily="34" charset="0"/>
                        </a:rPr>
                        <a:t>14.</a:t>
                      </a:r>
                      <a:endParaRPr lang="en-IN" sz="1200">
                        <a:solidFill>
                          <a:srgbClr val="000000"/>
                        </a:solidFill>
                        <a:effectLst/>
                        <a:latin typeface="verdana" panose="020B0604030504040204" pitchFamily="34" charset="0"/>
                      </a:endParaRPr>
                    </a:p>
                  </a:txBody>
                  <a:tcPr marL="39544" marR="39544" marT="39544" marB="39544">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l" fontAlgn="t"/>
                      <a:r>
                        <a:rPr lang="en-IN" sz="1200">
                          <a:solidFill>
                            <a:srgbClr val="000000"/>
                          </a:solidFill>
                          <a:effectLst/>
                          <a:latin typeface="verdana" panose="020B0604030504040204" pitchFamily="34" charset="0"/>
                        </a:rPr>
                        <a:t>PropTypes.oneOfType([PropTypes.string,PropTypes.number])</a:t>
                      </a:r>
                    </a:p>
                  </a:txBody>
                  <a:tcPr marL="39544" marR="39544" marT="39544" marB="39544">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l" fontAlgn="t"/>
                      <a:r>
                        <a:rPr lang="en-US" sz="1200" dirty="0">
                          <a:solidFill>
                            <a:srgbClr val="000000"/>
                          </a:solidFill>
                          <a:effectLst/>
                          <a:latin typeface="verdana" panose="020B0604030504040204" pitchFamily="34" charset="0"/>
                        </a:rPr>
                        <a:t>The props should be an object that could be one of many types.</a:t>
                      </a:r>
                    </a:p>
                  </a:txBody>
                  <a:tcPr marL="39544" marR="39544" marT="39544" marB="39544">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319824462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lnSpcReduction="10000"/>
          </a:bodyPr>
          <a:lstStyle/>
          <a:p>
            <a:r>
              <a:rPr lang="en-IN" dirty="0"/>
              <a:t>return ( //important</a:t>
            </a:r>
          </a:p>
          <a:p>
            <a:r>
              <a:rPr lang="en-IN" dirty="0"/>
              <a:t>       &lt;div&gt;</a:t>
            </a:r>
          </a:p>
          <a:p>
            <a:r>
              <a:rPr lang="en-IN" dirty="0"/>
              <a:t>        &lt;h1&gt;I am {props.name}!!!, having {</a:t>
            </a:r>
            <a:r>
              <a:rPr lang="en-IN" dirty="0" err="1"/>
              <a:t>Math.floor</a:t>
            </a:r>
            <a:r>
              <a:rPr lang="en-IN" dirty="0"/>
              <a:t>(</a:t>
            </a:r>
            <a:r>
              <a:rPr lang="en-IN" dirty="0" err="1"/>
              <a:t>Math.random</a:t>
            </a:r>
            <a:r>
              <a:rPr lang="en-IN" dirty="0"/>
              <a:t>()*</a:t>
            </a:r>
            <a:r>
              <a:rPr lang="en-IN" dirty="0" err="1"/>
              <a:t>props.value</a:t>
            </a:r>
            <a:r>
              <a:rPr lang="en-IN" dirty="0"/>
              <a:t>)} years experience&lt;/h1&gt;</a:t>
            </a:r>
          </a:p>
          <a:p>
            <a:r>
              <a:rPr lang="en-IN" dirty="0"/>
              <a:t>        &lt;p&gt;{</a:t>
            </a:r>
            <a:r>
              <a:rPr lang="en-IN" dirty="0" err="1"/>
              <a:t>props.children</a:t>
            </a:r>
            <a:r>
              <a:rPr lang="en-IN" dirty="0"/>
              <a:t>}&lt;/p&gt;</a:t>
            </a:r>
          </a:p>
          <a:p>
            <a:r>
              <a:rPr lang="en-IN" dirty="0"/>
              <a:t>       &lt;/div&gt;</a:t>
            </a:r>
          </a:p>
          <a:p>
            <a:r>
              <a:rPr lang="en-IN" dirty="0"/>
              <a:t>           )</a:t>
            </a:r>
          </a:p>
          <a:p>
            <a:r>
              <a:rPr lang="en-US" dirty="0"/>
              <a:t> &lt;Person name="Bala" value="53"&gt;</a:t>
            </a:r>
            <a:r>
              <a:rPr lang="en-US" dirty="0" err="1"/>
              <a:t>Hobby:Listening</a:t>
            </a:r>
            <a:r>
              <a:rPr lang="en-US" dirty="0"/>
              <a:t> Music&lt;/Person&gt;</a:t>
            </a:r>
            <a:endParaRPr lang="en-IN" dirty="0"/>
          </a:p>
        </p:txBody>
      </p:sp>
      <p:sp>
        <p:nvSpPr>
          <p:cNvPr id="3" name="Title 2"/>
          <p:cNvSpPr>
            <a:spLocks noGrp="1"/>
          </p:cNvSpPr>
          <p:nvPr>
            <p:ph type="title"/>
          </p:nvPr>
        </p:nvSpPr>
        <p:spPr/>
        <p:txBody>
          <a:bodyPr/>
          <a:lstStyle/>
          <a:p>
            <a:r>
              <a:rPr lang="en-IN" dirty="0"/>
              <a:t>Understanding the Children Property</a:t>
            </a:r>
          </a:p>
        </p:txBody>
      </p:sp>
    </p:spTree>
    <p:extLst>
      <p:ext uri="{BB962C8B-B14F-4D97-AF65-F5344CB8AC3E}">
        <p14:creationId xmlns:p14="http://schemas.microsoft.com/office/powerpoint/2010/main" val="391956417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1"/>
</p:tagLst>
</file>

<file path=ppt/theme/theme1.xml><?xml version="1.0" encoding="utf-8"?>
<a:theme xmlns:a="http://schemas.openxmlformats.org/drawingml/2006/main" name="Pencils_02_2012">
  <a:themeElements>
    <a:clrScheme name="SWF Template">
      <a:dk1>
        <a:srgbClr val="000000"/>
      </a:dk1>
      <a:lt1>
        <a:sysClr val="window" lastClr="FFFFFF"/>
      </a:lt1>
      <a:dk2>
        <a:srgbClr val="002266"/>
      </a:dk2>
      <a:lt2>
        <a:srgbClr val="BBBB00"/>
      </a:lt2>
      <a:accent1>
        <a:srgbClr val="00BBEE"/>
      </a:accent1>
      <a:accent2>
        <a:srgbClr val="FF9900"/>
      </a:accent2>
      <a:accent3>
        <a:srgbClr val="BBBB00"/>
      </a:accent3>
      <a:accent4>
        <a:srgbClr val="002266"/>
      </a:accent4>
      <a:accent5>
        <a:srgbClr val="DD4411"/>
      </a:accent5>
      <a:accent6>
        <a:srgbClr val="E1DD00"/>
      </a:accent6>
      <a:hlink>
        <a:srgbClr val="FF9900"/>
      </a:hlink>
      <a:folHlink>
        <a:srgbClr val="002266"/>
      </a:folHlink>
    </a:clrScheme>
    <a:fontScheme name="Accentur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104DE32136F4D4F8B91DE44C434FF89" ma:contentTypeVersion="0" ma:contentTypeDescription="Create a new document." ma:contentTypeScope="" ma:versionID="51781ce6f9edcc76a54a87506d8d8857">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81C72F5-E8DF-4294-BFF4-1725915F864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4514F291-B47C-48A1-B199-EBD0A7B4E780}">
  <ds:schemaRefs>
    <ds:schemaRef ds:uri="http://schemas.microsoft.com/office/2006/documentManagement/types"/>
    <ds:schemaRef ds:uri="http://www.w3.org/XML/1998/namespace"/>
    <ds:schemaRef ds:uri="http://purl.org/dc/terms/"/>
    <ds:schemaRef ds:uri="http://purl.org/dc/elements/1.1/"/>
    <ds:schemaRef ds:uri="http://purl.org/dc/dcmitype/"/>
    <ds:schemaRef ds:uri="http://schemas.microsoft.com/office/2006/metadata/properties"/>
    <ds:schemaRef ds:uri="http://schemas.microsoft.com/office/infopath/2007/PartnerControls"/>
    <ds:schemaRef ds:uri="http://schemas.openxmlformats.org/package/2006/metadata/core-properties"/>
  </ds:schemaRefs>
</ds:datastoreItem>
</file>

<file path=customXml/itemProps3.xml><?xml version="1.0" encoding="utf-8"?>
<ds:datastoreItem xmlns:ds="http://schemas.openxmlformats.org/officeDocument/2006/customXml" ds:itemID="{69A6220E-5020-4ACE-A33D-0A412E4F470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Pencils_02_2012</Template>
  <TotalTime>13128</TotalTime>
  <Words>9514</Words>
  <Application>Microsoft Office PowerPoint</Application>
  <PresentationFormat>On-screen Show (4:3)</PresentationFormat>
  <Paragraphs>1112</Paragraphs>
  <Slides>219</Slides>
  <Notes>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219</vt:i4>
      </vt:variant>
    </vt:vector>
  </HeadingPairs>
  <TitlesOfParts>
    <vt:vector size="225" baseType="lpstr">
      <vt:lpstr>Arial</vt:lpstr>
      <vt:lpstr>Calibri</vt:lpstr>
      <vt:lpstr>inherit</vt:lpstr>
      <vt:lpstr>times new roman</vt:lpstr>
      <vt:lpstr>verdana</vt:lpstr>
      <vt:lpstr>Pencils_02_2012</vt:lpstr>
      <vt:lpstr>PowerPoint Presentation</vt:lpstr>
      <vt:lpstr>React</vt:lpstr>
      <vt:lpstr>PowerPoint Presentation</vt:lpstr>
      <vt:lpstr>PowerPoint Presentation</vt:lpstr>
      <vt:lpstr>What Is React? </vt:lpstr>
      <vt:lpstr>What Is React? </vt:lpstr>
      <vt:lpstr>What Is React? </vt:lpstr>
      <vt:lpstr>What Is React? </vt:lpstr>
      <vt:lpstr>What is React</vt:lpstr>
      <vt:lpstr>Java script Frameworks</vt:lpstr>
      <vt:lpstr>PowerPoint Presentation</vt:lpstr>
      <vt:lpstr>Advantages of JavaScript Frameworks</vt:lpstr>
      <vt:lpstr>JavaScript Frameworks</vt:lpstr>
      <vt:lpstr>React vs Angular</vt:lpstr>
      <vt:lpstr>Why React?</vt:lpstr>
      <vt:lpstr>Why React</vt:lpstr>
      <vt:lpstr>Why React</vt:lpstr>
      <vt:lpstr>Why React</vt:lpstr>
      <vt:lpstr>Why Redux</vt:lpstr>
      <vt:lpstr>Why Redux</vt:lpstr>
      <vt:lpstr>PowerPoint Presentation</vt:lpstr>
      <vt:lpstr>PowerPoint Presentation</vt:lpstr>
      <vt:lpstr>PowerPoint Presentation</vt:lpstr>
      <vt:lpstr>Why Redux</vt:lpstr>
      <vt:lpstr>Why Redux</vt:lpstr>
      <vt:lpstr>Why Redux</vt:lpstr>
      <vt:lpstr>Why Redux</vt:lpstr>
      <vt:lpstr>Why Redux</vt:lpstr>
      <vt:lpstr>PowerPoint Presentation</vt:lpstr>
      <vt:lpstr>PowerPoint Presentation</vt:lpstr>
      <vt:lpstr>PowerPoint Presentation</vt:lpstr>
      <vt:lpstr>Features of React</vt:lpstr>
      <vt:lpstr>Features of React</vt:lpstr>
      <vt:lpstr>Features Of React </vt:lpstr>
      <vt:lpstr>PowerPoint Presentation</vt:lpstr>
      <vt:lpstr>PowerPoint Presentation</vt:lpstr>
      <vt:lpstr>React Environment Setup </vt:lpstr>
      <vt:lpstr>Create react app</vt:lpstr>
      <vt:lpstr>Requirements </vt:lpstr>
      <vt:lpstr>PowerPoint Presentation</vt:lpstr>
      <vt:lpstr>.npmrc settings</vt:lpstr>
      <vt:lpstr>Yarn vs NPM</vt:lpstr>
      <vt:lpstr>Yarn vs NPM</vt:lpstr>
      <vt:lpstr>Yarn </vt:lpstr>
      <vt:lpstr>Create React Project</vt:lpstr>
      <vt:lpstr>PowerPoint Presentation</vt:lpstr>
      <vt:lpstr>PowerPoint Presentation</vt:lpstr>
      <vt:lpstr>PowerPoint Presentation</vt:lpstr>
      <vt:lpstr>PowerPoint Presentation</vt:lpstr>
      <vt:lpstr>PowerPoint Presentation</vt:lpstr>
      <vt:lpstr>JSX</vt:lpstr>
      <vt:lpstr>JSX</vt:lpstr>
      <vt:lpstr>PowerPoint Presentation</vt:lpstr>
      <vt:lpstr>PowerPoint Presentation</vt:lpstr>
      <vt:lpstr>PowerPoint Presentation</vt:lpstr>
      <vt:lpstr>React.StrictMode</vt:lpstr>
      <vt:lpstr>JSX</vt:lpstr>
      <vt:lpstr>JSX Internals</vt:lpstr>
      <vt:lpstr>JSX Restrictions</vt:lpstr>
      <vt:lpstr>Core Functional Components</vt:lpstr>
      <vt:lpstr>Working with reusable components</vt:lpstr>
      <vt:lpstr>Output Dynamic Content</vt:lpstr>
      <vt:lpstr>Why updating Real DOM is slow:</vt:lpstr>
      <vt:lpstr>Why updating Real DOM is slow:</vt:lpstr>
      <vt:lpstr>Virtual DOM</vt:lpstr>
      <vt:lpstr>Virtual DOM</vt:lpstr>
      <vt:lpstr>Virtual DOM</vt:lpstr>
      <vt:lpstr>Virtual DOM</vt:lpstr>
      <vt:lpstr>Virtual DOM</vt:lpstr>
      <vt:lpstr>Virtual DOM Steps for DIFF Algorithm</vt:lpstr>
      <vt:lpstr>Virtual DOM Steps for DIFF Algorithm</vt:lpstr>
      <vt:lpstr>Virtual DOM Steps for DIFF Algorithm</vt:lpstr>
      <vt:lpstr>Virtual DOM</vt:lpstr>
      <vt:lpstr>Virtual DOM</vt:lpstr>
      <vt:lpstr>Virtual DOM</vt:lpstr>
      <vt:lpstr>Virtual DOM</vt:lpstr>
      <vt:lpstr>Service Worker</vt:lpstr>
      <vt:lpstr>Service Worker</vt:lpstr>
      <vt:lpstr>Service Worker</vt:lpstr>
      <vt:lpstr>Service Worker</vt:lpstr>
      <vt:lpstr>Service Worker</vt:lpstr>
      <vt:lpstr>Service Worker</vt:lpstr>
      <vt:lpstr>Service Worker</vt:lpstr>
      <vt:lpstr>Service Workers</vt:lpstr>
      <vt:lpstr>Require vs Import</vt:lpstr>
      <vt:lpstr>Different types of export</vt:lpstr>
      <vt:lpstr>Named Export</vt:lpstr>
      <vt:lpstr>Named Export</vt:lpstr>
      <vt:lpstr>Default exports (one per module)</vt:lpstr>
      <vt:lpstr>Mixed Default and Named Exports</vt:lpstr>
      <vt:lpstr>Cyclical Dependency</vt:lpstr>
      <vt:lpstr>Facebook Components</vt:lpstr>
      <vt:lpstr>Building Blocks</vt:lpstr>
      <vt:lpstr>Components </vt:lpstr>
      <vt:lpstr>Props</vt:lpstr>
      <vt:lpstr>Props</vt:lpstr>
      <vt:lpstr>React Props Validation </vt:lpstr>
      <vt:lpstr>React Props Validation </vt:lpstr>
      <vt:lpstr>Understanding the Children Property</vt:lpstr>
      <vt:lpstr>Understanding and using state</vt:lpstr>
      <vt:lpstr>Understanding and using state</vt:lpstr>
      <vt:lpstr>Understanding and using state</vt:lpstr>
      <vt:lpstr>Props vs State</vt:lpstr>
      <vt:lpstr>Passing method references between components</vt:lpstr>
      <vt:lpstr>Passing method references between components</vt:lpstr>
      <vt:lpstr>Adding Two way binding</vt:lpstr>
      <vt:lpstr>Adding Two way binding</vt:lpstr>
      <vt:lpstr>Adding Styling with Stylesheets</vt:lpstr>
      <vt:lpstr>Adding Inline Style</vt:lpstr>
      <vt:lpstr>Rendering Lists and Conditional Styles</vt:lpstr>
      <vt:lpstr>Rendering Lists and Conditional Styles</vt:lpstr>
      <vt:lpstr>Outputting Lists</vt:lpstr>
      <vt:lpstr>Index.js</vt:lpstr>
      <vt:lpstr>PowerPoint Presentation</vt:lpstr>
      <vt:lpstr>PowerPoint Presentation</vt:lpstr>
      <vt:lpstr>PowerPoint Presentation</vt:lpstr>
      <vt:lpstr>PowerPoint Presentation</vt:lpstr>
      <vt:lpstr>React Component Lifecycle </vt:lpstr>
      <vt:lpstr>PowerPoint Presentation</vt:lpstr>
      <vt:lpstr>PowerPoint Presentation</vt:lpstr>
      <vt:lpstr>React Component Lifecycle </vt:lpstr>
      <vt:lpstr>Initial Phase</vt:lpstr>
      <vt:lpstr>Updating Phase</vt:lpstr>
      <vt:lpstr> Props Change Phase</vt:lpstr>
      <vt:lpstr> The Unmounting Phase</vt:lpstr>
      <vt:lpstr>Create React App</vt:lpstr>
      <vt:lpstr>PowerPoint Presentation</vt:lpstr>
      <vt:lpstr>PowerPoint Presentation</vt:lpstr>
      <vt:lpstr>PowerPoint Presentation</vt:lpstr>
      <vt:lpstr>PowerPoint Presentation</vt:lpstr>
      <vt:lpstr>PowerPoint Presentation</vt:lpstr>
      <vt:lpstr>PowerPoint Presentation</vt:lpstr>
      <vt:lpstr>React Router</vt:lpstr>
      <vt:lpstr>Different types of routers in react router </vt:lpstr>
      <vt:lpstr>Memory Router</vt:lpstr>
      <vt:lpstr>Hash Router</vt:lpstr>
      <vt:lpstr>Browser Router</vt:lpstr>
      <vt:lpstr>React Router</vt:lpstr>
      <vt:lpstr>Data Fetching </vt:lpstr>
      <vt:lpstr>Data Fetching </vt:lpstr>
      <vt:lpstr>Context API vs Redux</vt:lpstr>
      <vt:lpstr>Context API vs Redux</vt:lpstr>
      <vt:lpstr>Context API</vt:lpstr>
      <vt:lpstr>Redux</vt:lpstr>
      <vt:lpstr>REDUX</vt:lpstr>
      <vt:lpstr>THREE PRINCIPLES OF REDUX </vt:lpstr>
      <vt:lpstr>Store</vt:lpstr>
      <vt:lpstr>Redux Project</vt:lpstr>
      <vt:lpstr>Redux</vt:lpstr>
      <vt:lpstr>Redux with mongodb</vt:lpstr>
      <vt:lpstr>Redux Async</vt:lpstr>
      <vt:lpstr>Redux Steps</vt:lpstr>
      <vt:lpstr>Redux Steps</vt:lpstr>
      <vt:lpstr>Redux Steps</vt:lpstr>
      <vt:lpstr>Redux Steps</vt:lpstr>
      <vt:lpstr>Redux Steps</vt:lpstr>
      <vt:lpstr>Redux store methods</vt:lpstr>
      <vt:lpstr>what is a Redux middleware?</vt:lpstr>
      <vt:lpstr>Asynchronous actions in Redux with Redux Thunk</vt:lpstr>
      <vt:lpstr>React Native</vt:lpstr>
      <vt:lpstr>React Native Features </vt:lpstr>
      <vt:lpstr>Advantages</vt:lpstr>
      <vt:lpstr>Limitations</vt:lpstr>
      <vt:lpstr>Installation</vt:lpstr>
      <vt:lpstr>Emulators</vt:lpstr>
      <vt:lpstr>Bundling</vt:lpstr>
      <vt:lpstr>Enzymes</vt:lpstr>
      <vt:lpstr>Installation</vt:lpstr>
      <vt:lpstr>Jest Enzyme Configuration</vt:lpstr>
      <vt:lpstr>Jest  Unit Testing</vt:lpstr>
      <vt:lpstr>Jest  Unit Testing</vt:lpstr>
      <vt:lpstr>Jest  Unit Testing</vt:lpstr>
      <vt:lpstr>Mount, Shallow, Render</vt:lpstr>
      <vt:lpstr>Mount, Shallow, Render</vt:lpstr>
      <vt:lpstr>Mount, Shallow, Render</vt:lpstr>
      <vt:lpstr>Selecting Elements</vt:lpstr>
      <vt:lpstr>Selecting Elements</vt:lpstr>
      <vt:lpstr>Selecting Elements</vt:lpstr>
      <vt:lpstr>Assertive Elements</vt:lpstr>
      <vt:lpstr>Assertive Elements</vt:lpstr>
      <vt:lpstr>React Coverage Report</vt:lpstr>
      <vt:lpstr>Parcel Bundler</vt:lpstr>
      <vt:lpstr>Parcel Bundler</vt:lpstr>
      <vt:lpstr>Parcel Bundler</vt:lpstr>
      <vt:lpstr>Parcel Bundler</vt:lpstr>
      <vt:lpstr>E2e testing</vt:lpstr>
      <vt:lpstr>React Production Deployment</vt:lpstr>
      <vt:lpstr>React Production Deployment</vt:lpstr>
      <vt:lpstr>React Production Deployment</vt:lpstr>
      <vt:lpstr>React Production Deployment</vt:lpstr>
      <vt:lpstr>PowerPoint Presentation</vt:lpstr>
      <vt:lpstr>React Optimization</vt:lpstr>
      <vt:lpstr>React Optimization</vt:lpstr>
      <vt:lpstr>MobX</vt:lpstr>
      <vt:lpstr>MobX</vt:lpstr>
      <vt:lpstr>MOB X Core Concepts</vt:lpstr>
      <vt:lpstr>MOB X Core Concepts</vt:lpstr>
      <vt:lpstr>MOB X Core Concepts</vt:lpstr>
      <vt:lpstr>Mobx</vt:lpstr>
      <vt:lpstr>Mobx</vt:lpstr>
      <vt:lpstr>React MobX steps</vt:lpstr>
      <vt:lpstr>Redux vs MobX for React state management</vt:lpstr>
      <vt:lpstr>Redux vs MobX for React state management</vt:lpstr>
      <vt:lpstr>Redux vs MobX for React state management</vt:lpstr>
      <vt:lpstr>Redux vs MobX for React state management</vt:lpstr>
      <vt:lpstr>Redux vs MobX for React state management</vt:lpstr>
      <vt:lpstr>Redux vs MobX for React state management</vt:lpstr>
      <vt:lpstr>Redux vs MobX for React state management</vt:lpstr>
      <vt:lpstr>Redux vs MobX for React state management</vt:lpstr>
      <vt:lpstr>Micro Frontends</vt:lpstr>
      <vt:lpstr>Micro Frontends</vt:lpstr>
      <vt:lpstr>Micro Frontends</vt:lpstr>
      <vt:lpstr>Micro Frontends</vt:lpstr>
      <vt:lpstr>Micro Frontends</vt:lpstr>
      <vt:lpstr>Micro Frontend Core Ideas</vt:lpstr>
      <vt:lpstr>What Made Micro Frontend A Reality?</vt:lpstr>
      <vt:lpstr>Benefits of Microfrontends</vt:lpstr>
      <vt:lpstr>PowerPoint Presentation</vt:lpstr>
      <vt:lpstr>Module Summary</vt:lpstr>
    </vt:vector>
  </TitlesOfParts>
  <Company>Accenture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erica.l.moeser</dc:creator>
  <dc:description/>
  <cp:lastModifiedBy>Parameswari Ettiappan</cp:lastModifiedBy>
  <cp:revision>760</cp:revision>
  <dcterms:created xsi:type="dcterms:W3CDTF">2012-03-13T15:47:14Z</dcterms:created>
  <dcterms:modified xsi:type="dcterms:W3CDTF">2022-11-24T02:50:47Z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UseProject">
    <vt:lpwstr>1</vt:lpwstr>
  </property>
  <property fmtid="{D5CDD505-2E9C-101B-9397-08002B2CF9AE}" pid="3" name="ArticulatePath">
    <vt:lpwstr>DH_PPT_012012_LEO</vt:lpwstr>
  </property>
  <property fmtid="{D5CDD505-2E9C-101B-9397-08002B2CF9AE}" pid="4" name="ArticulateGUID">
    <vt:lpwstr>AAA9661D-BB09-40B4-9621-E5DD34F7073B</vt:lpwstr>
  </property>
  <property fmtid="{D5CDD505-2E9C-101B-9397-08002B2CF9AE}" pid="5" name="ArticulateProjectFull">
    <vt:lpwstr>F:\PROJECTS\JohnsonBeesley\Accenture\Accenture_PPT_020412_LEO.ppta</vt:lpwstr>
  </property>
  <property fmtid="{D5CDD505-2E9C-101B-9397-08002B2CF9AE}" pid="6" name="ContentTypeId">
    <vt:lpwstr>0x0101003104DE32136F4D4F8B91DE44C434FF89</vt:lpwstr>
  </property>
</Properties>
</file>